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34"/>
  </p:notesMasterIdLst>
  <p:sldIdLst>
    <p:sldId id="256" r:id="rId2"/>
    <p:sldId id="320" r:id="rId3"/>
    <p:sldId id="299" r:id="rId4"/>
    <p:sldId id="269" r:id="rId5"/>
    <p:sldId id="271" r:id="rId6"/>
    <p:sldId id="297" r:id="rId7"/>
    <p:sldId id="272" r:id="rId8"/>
    <p:sldId id="295" r:id="rId9"/>
    <p:sldId id="301" r:id="rId10"/>
    <p:sldId id="302" r:id="rId11"/>
    <p:sldId id="305" r:id="rId12"/>
    <p:sldId id="313" r:id="rId13"/>
    <p:sldId id="315" r:id="rId14"/>
    <p:sldId id="314" r:id="rId15"/>
    <p:sldId id="316" r:id="rId16"/>
    <p:sldId id="317" r:id="rId17"/>
    <p:sldId id="318" r:id="rId18"/>
    <p:sldId id="319" r:id="rId19"/>
    <p:sldId id="306" r:id="rId20"/>
    <p:sldId id="278" r:id="rId21"/>
    <p:sldId id="303" r:id="rId22"/>
    <p:sldId id="300" r:id="rId23"/>
    <p:sldId id="304" r:id="rId24"/>
    <p:sldId id="308" r:id="rId25"/>
    <p:sldId id="307" r:id="rId26"/>
    <p:sldId id="322" r:id="rId27"/>
    <p:sldId id="311" r:id="rId28"/>
    <p:sldId id="312" r:id="rId29"/>
    <p:sldId id="309" r:id="rId30"/>
    <p:sldId id="310" r:id="rId31"/>
    <p:sldId id="321" r:id="rId32"/>
    <p:sldId id="277" r:id="rId33"/>
  </p:sldIdLst>
  <p:sldSz cx="9144000" cy="5143500" type="screen16x9"/>
  <p:notesSz cx="6858000" cy="9144000"/>
  <p:embeddedFontLst>
    <p:embeddedFont>
      <p:font typeface="Cambria" panose="02040503050406030204" pitchFamily="18" charset="0"/>
      <p:regular r:id="rId35"/>
      <p:bold r:id="rId36"/>
      <p:italic r:id="rId37"/>
      <p:boldItalic r:id="rId38"/>
    </p:embeddedFont>
    <p:embeddedFont>
      <p:font typeface="Nunito" pitchFamily="2" charset="77"/>
      <p:regular r:id="rId39"/>
      <p:bold r:id="rId40"/>
      <p:italic r:id="rId41"/>
      <p:boldItalic r:id="rId42"/>
    </p:embeddedFont>
    <p:embeddedFont>
      <p:font typeface="Open Sans" panose="020B060603050402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A2BB10-D157-4420-BD84-934B6E7EF99B}">
  <a:tblStyle styleId="{3CA2BB10-D157-4420-BD84-934B6E7EF9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1"/>
    <p:restoredTop sz="87891"/>
  </p:normalViewPr>
  <p:slideViewPr>
    <p:cSldViewPr snapToGrid="0">
      <p:cViewPr varScale="1">
        <p:scale>
          <a:sx n="149" d="100"/>
          <a:sy n="149" d="100"/>
        </p:scale>
        <p:origin x="80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2.png>
</file>

<file path=ppt/media/image3.pn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chemeClr val="dk1"/>
                </a:solidFill>
              </a:rPr>
              <a:t>[1] Wolfgang Christian and Bradley Ambrose, “An Introduction to the Theme Double-Issue”, Am. J. Phys. 76 (4&amp;5), 293-294 (2008).</a:t>
            </a:r>
          </a:p>
          <a:p>
            <a:pPr marL="0" lvl="0" indent="0" algn="l" rtl="0">
              <a:spcBef>
                <a:spcPts val="0"/>
              </a:spcBef>
              <a:spcAft>
                <a:spcPts val="0"/>
              </a:spcAft>
              <a:buNone/>
            </a:pPr>
            <a:endParaRPr lang="en" sz="1500" dirty="0">
              <a:solidFill>
                <a:schemeClr val="dk1"/>
              </a:solidFill>
            </a:endParaRPr>
          </a:p>
          <a:p>
            <a:pPr marL="0" lvl="0" indent="0" algn="l" rtl="0">
              <a:spcBef>
                <a:spcPts val="0"/>
              </a:spcBef>
              <a:spcAft>
                <a:spcPts val="0"/>
              </a:spcAft>
              <a:buNone/>
            </a:pPr>
            <a:r>
              <a:rPr lang="en" sz="1500" dirty="0">
                <a:solidFill>
                  <a:schemeClr val="dk1"/>
                </a:solidFill>
              </a:rPr>
              <a:t>Here in part because of my involvement with PICUP and as a teaser I’ve got an exciting announcement about </a:t>
            </a:r>
            <a:r>
              <a:rPr lang="en-US" sz="1500" dirty="0" err="1">
                <a:solidFill>
                  <a:schemeClr val="dk1"/>
                </a:solidFill>
              </a:rPr>
              <a:t>th</a:t>
            </a:r>
            <a:r>
              <a:rPr lang="en" sz="1500" dirty="0">
                <a:solidFill>
                  <a:schemeClr val="dk1"/>
                </a:solidFill>
              </a:rPr>
              <a:t>e future of PICUP at the end of this talk</a:t>
            </a:r>
          </a:p>
          <a:p>
            <a:pPr marL="0" lvl="0" indent="0" algn="l" rtl="0">
              <a:spcBef>
                <a:spcPts val="0"/>
              </a:spcBef>
              <a:spcAft>
                <a:spcPts val="0"/>
              </a:spcAft>
              <a:buNone/>
            </a:pPr>
            <a:endParaRPr lang="en" sz="1500" dirty="0">
              <a:solidFill>
                <a:schemeClr val="dk1"/>
              </a:solidFill>
            </a:endParaRPr>
          </a:p>
          <a:p>
            <a:pPr marL="0" lvl="0" indent="0" algn="l" rtl="0">
              <a:spcBef>
                <a:spcPts val="0"/>
              </a:spcBef>
              <a:spcAft>
                <a:spcPts val="0"/>
              </a:spcAft>
              <a:buNone/>
            </a:pPr>
            <a:r>
              <a:rPr lang="en" sz="1500" dirty="0">
                <a:solidFill>
                  <a:schemeClr val="dk1"/>
                </a:solidFill>
              </a:rPr>
              <a:t>Abstract: </a:t>
            </a:r>
            <a:r>
              <a:rPr lang="en-US" sz="2800" b="0" i="0" dirty="0">
                <a:solidFill>
                  <a:srgbClr val="333333"/>
                </a:solidFill>
                <a:effectLst/>
                <a:highlight>
                  <a:srgbClr val="EDEDED"/>
                </a:highlight>
                <a:latin typeface="Open Sans" panose="020B0606030504020204" pitchFamily="34" charset="0"/>
              </a:rPr>
              <a:t>To prepare our students for life after college, we need to provide them with an authentic experience of what research is like.  As outlined by the ICEP workshop, this must combine theory, experiment, and computation.  I will discuss a freshman-level and and a senior-level lab course that combines theory, experiment, and computation.  Many of the activities are drawn from </a:t>
            </a:r>
            <a:r>
              <a:rPr lang="en-US" sz="2800" b="0" i="0" dirty="0" err="1">
                <a:solidFill>
                  <a:srgbClr val="333333"/>
                </a:solidFill>
                <a:effectLst/>
                <a:highlight>
                  <a:srgbClr val="EDEDED"/>
                </a:highlight>
                <a:latin typeface="Open Sans" panose="020B0606030504020204" pitchFamily="34" charset="0"/>
              </a:rPr>
              <a:t>ALPhA</a:t>
            </a:r>
            <a:r>
              <a:rPr lang="en-US" sz="2800" b="0" i="0" dirty="0">
                <a:solidFill>
                  <a:srgbClr val="333333"/>
                </a:solidFill>
                <a:effectLst/>
                <a:highlight>
                  <a:srgbClr val="EDEDED"/>
                </a:highlight>
                <a:latin typeface="Open Sans" panose="020B0606030504020204" pitchFamily="34" charset="0"/>
              </a:rPr>
              <a:t> and PICUP.   I will discuss what these courses look like, what some of the hurdles have been, and what some of the success have looked like.</a:t>
            </a:r>
            <a:endParaRPr lang="en" sz="1500"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Find reference to where I got the images.  Maybe Thorlabs?</a:t>
            </a:r>
          </a:p>
        </p:txBody>
      </p:sp>
    </p:spTree>
    <p:extLst>
      <p:ext uri="{BB962C8B-B14F-4D97-AF65-F5344CB8AC3E}">
        <p14:creationId xmlns:p14="http://schemas.microsoft.com/office/powerpoint/2010/main" val="752094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Find reference to image</a:t>
            </a:r>
          </a:p>
        </p:txBody>
      </p:sp>
    </p:spTree>
    <p:extLst>
      <p:ext uri="{BB962C8B-B14F-4D97-AF65-F5344CB8AC3E}">
        <p14:creationId xmlns:p14="http://schemas.microsoft.com/office/powerpoint/2010/main" val="4015398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3ad46cb3b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3ad46cb3b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Systemic forces that make implementing changes in your classroom challenging</a:t>
            </a:r>
            <a:endParaRPr/>
          </a:p>
          <a:p>
            <a:pPr marL="0" lvl="0" indent="0" algn="l" rtl="0">
              <a:spcBef>
                <a:spcPts val="0"/>
              </a:spcBef>
              <a:spcAft>
                <a:spcPts val="0"/>
              </a:spcAft>
              <a:buNone/>
            </a:pPr>
            <a:r>
              <a:rPr lang="en"/>
              <a:t>Left-hand column based on work by Melissa Dancy and Charles Henderson on why more faculty don’t implement PER-based strategies in their classes.</a:t>
            </a:r>
            <a:endParaRPr/>
          </a:p>
          <a:p>
            <a:pPr marL="0" lvl="0" indent="0" algn="l" rtl="0">
              <a:spcBef>
                <a:spcPts val="0"/>
              </a:spcBef>
              <a:spcAft>
                <a:spcPts val="0"/>
              </a:spcAft>
              <a:buNone/>
            </a:pPr>
            <a:r>
              <a:rPr lang="en"/>
              <a:t>Dancy and Henderson: https://journals.aps.org/prper/abstract/10.1103/PhysRevSTPER.3.020102</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3ad46cb3b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3ad46cb3b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Systemic forces that make implementing changes in your classroom challenging</a:t>
            </a:r>
            <a:endParaRPr/>
          </a:p>
          <a:p>
            <a:pPr marL="0" lvl="0" indent="0" algn="l" rtl="0">
              <a:spcBef>
                <a:spcPts val="0"/>
              </a:spcBef>
              <a:spcAft>
                <a:spcPts val="0"/>
              </a:spcAft>
              <a:buNone/>
            </a:pPr>
            <a:r>
              <a:rPr lang="en"/>
              <a:t>Left-hand column based on work by Melissa Dancy and Charles Henderson on why more faculty don’t implement PER-based strategies in their classes.</a:t>
            </a:r>
            <a:endParaRPr/>
          </a:p>
          <a:p>
            <a:pPr marL="0" lvl="0" indent="0" algn="l" rtl="0">
              <a:spcBef>
                <a:spcPts val="0"/>
              </a:spcBef>
              <a:spcAft>
                <a:spcPts val="0"/>
              </a:spcAft>
              <a:buNone/>
            </a:pPr>
            <a:r>
              <a:rPr lang="en"/>
              <a:t>Dancy and Henderson: https://journals.aps.org/prper/abstract/10.1103/PhysRevSTPER.3.020102</a:t>
            </a:r>
            <a:endParaRPr/>
          </a:p>
        </p:txBody>
      </p:sp>
    </p:spTree>
    <p:extLst>
      <p:ext uri="{BB962C8B-B14F-4D97-AF65-F5344CB8AC3E}">
        <p14:creationId xmlns:p14="http://schemas.microsoft.com/office/powerpoint/2010/main" val="14237152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848660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13ad46cb3b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13ad46cb3b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7281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Fact that your at AAPT means you are interesting in better preparing our students</a:t>
            </a:r>
          </a:p>
          <a:p>
            <a:r>
              <a:rPr lang="en-US" dirty="0"/>
              <a:t>Both the JTUPP report and EP3 Guide call for more integration of computational skills and focus on experimental skills</a:t>
            </a:r>
          </a:p>
          <a:p>
            <a:r>
              <a:rPr lang="en-US" dirty="0" err="1"/>
              <a:t>ALPhA</a:t>
            </a:r>
            <a:r>
              <a:rPr lang="en-US" dirty="0"/>
              <a:t> has focused on facilitating communication between advanced lab instructors</a:t>
            </a:r>
          </a:p>
          <a:p>
            <a:r>
              <a:rPr lang="en-US" dirty="0"/>
              <a:t>PICUP is focused on lowering barriers for adding computational modeling into the physics curriculum</a:t>
            </a:r>
          </a:p>
          <a:p>
            <a:r>
              <a:rPr lang="en-US" dirty="0"/>
              <a:t>Collaborations and overlap between the two but no concerted effort to bridge the two </a:t>
            </a:r>
          </a:p>
        </p:txBody>
      </p:sp>
    </p:spTree>
    <p:extLst>
      <p:ext uri="{BB962C8B-B14F-4D97-AF65-F5344CB8AC3E}">
        <p14:creationId xmlns:p14="http://schemas.microsoft.com/office/powerpoint/2010/main" val="3617189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13ad46cb3b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13ad46cb3b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13ad46cb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13ad46cb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Philosophy is to focus on computational modeling, not programming.  What can the students _do_ with computational skills?  We want them to view computation as just as valid an approach to solving problems as pen-and-paper.</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We’ve recently added an intro to quantum computing course which is going on right now</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I would consider our program successful if I student would reach for a computer when confronted with a problem and use the tools to develop insight and solutions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13ad46cb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13ad46cb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Last two classes are going through approval at the moment, hopefully to be implemented in 2024 or 25</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We’ve recently added an intro to quantum computing course which is going on right now</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I would consider our program successful if I student would reach for a computer when confronted with a problem and use the tools to develop insight and solutions</a:t>
            </a:r>
            <a:endParaRPr dirty="0"/>
          </a:p>
        </p:txBody>
      </p:sp>
    </p:spTree>
    <p:extLst>
      <p:ext uri="{BB962C8B-B14F-4D97-AF65-F5344CB8AC3E}">
        <p14:creationId xmlns:p14="http://schemas.microsoft.com/office/powerpoint/2010/main" val="1574755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13ad46cb3b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13ad46cb3b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Two years ago the advanced lab/intro to research course pivoted to online mid semester - looked at chaotic systems</a:t>
            </a:r>
          </a:p>
        </p:txBody>
      </p:sp>
    </p:spTree>
    <p:extLst>
      <p:ext uri="{BB962C8B-B14F-4D97-AF65-F5344CB8AC3E}">
        <p14:creationId xmlns:p14="http://schemas.microsoft.com/office/powerpoint/2010/main" val="3249472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Also try to teach them keeping a lab notebook,  frustration tolerance, and ethical behavior</a:t>
            </a:r>
          </a:p>
          <a:p>
            <a:r>
              <a:rPr lang="en-US" dirty="0"/>
              <a:t>Shoe-string budget so most experiments are home-built by students</a:t>
            </a:r>
          </a:p>
        </p:txBody>
      </p:sp>
    </p:spTree>
    <p:extLst>
      <p:ext uri="{BB962C8B-B14F-4D97-AF65-F5344CB8AC3E}">
        <p14:creationId xmlns:p14="http://schemas.microsoft.com/office/powerpoint/2010/main" val="1010737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Focus on most successful integrations</a:t>
            </a:r>
          </a:p>
          <a:p>
            <a:r>
              <a:rPr lang="en-US" dirty="0"/>
              <a:t>SPR isn’t giving correct results at this time</a:t>
            </a:r>
          </a:p>
          <a:p>
            <a:r>
              <a:rPr lang="en-US" dirty="0"/>
              <a:t>Neither is fluid flow</a:t>
            </a:r>
          </a:p>
        </p:txBody>
      </p:sp>
    </p:spTree>
    <p:extLst>
      <p:ext uri="{BB962C8B-B14F-4D97-AF65-F5344CB8AC3E}">
        <p14:creationId xmlns:p14="http://schemas.microsoft.com/office/powerpoint/2010/main" val="3653491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pubs.aip.org/aapt/ajp/article/80/8/740/1057552/An-undergraduate-measurement-of-radiative?searchresult=1"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advlabs.aapt.org/bfyiii/detail.cfm?ID=7454" TargetMode="External"/><Relationship Id="rId5" Type="http://schemas.openxmlformats.org/officeDocument/2006/relationships/hyperlink" Target="https://advlabs.aapt.org/wiki/Plasmonics_and_Surface_Enhanced_Spectroscopy" TargetMode="External"/><Relationship Id="rId4" Type="http://schemas.openxmlformats.org/officeDocument/2006/relationships/hyperlink" Target="https://advlabs.aapt.org/wiki/UWRF_Mechanical_Chaotic_Oscillator"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advlabs.aapt.org/wiki/UWRF_Mechanical_Chaotic_Oscillator"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compadre.org/jtupp/"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ep3guide.org/"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arxiv.org/pdf/1807.03581.pdf"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arxiv.org/pdf/1807.03581.pd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pubs.aip.org/aapt/ajp/article/91/4/316/2878662/An-economical-smoke-chamber-and-light-sheet?searchresult=1" TargetMode="External"/><Relationship Id="rId2" Type="http://schemas.openxmlformats.org/officeDocument/2006/relationships/hyperlink" Target="https://people.reed.edu/~beckm/QM/" TargetMode="External"/><Relationship Id="rId1" Type="http://schemas.openxmlformats.org/officeDocument/2006/relationships/slideLayout" Target="../slideLayouts/slideLayout2.xml"/><Relationship Id="rId5" Type="http://schemas.openxmlformats.org/officeDocument/2006/relationships/hyperlink" Target="https://pubs.aip.org/aapt/ajp/article/69/2/129/1030277/Particle-size-determination-An-undergraduate-lab?searchresult=1" TargetMode="External"/><Relationship Id="rId4" Type="http://schemas.openxmlformats.org/officeDocument/2006/relationships/hyperlink" Target="https://pubs.aip.org/aapt/ajp/article/92/1/59/2930521/Acoustic-trapping-in-the-undergraduate-laboratory?searchresult=1"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compadre.org/PICUP/exercises/Guidelines-Technical.cfm?FA=2"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compadre.org/PICUP/event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s://www.compadre.org/jtupp/docs/J-Tupp_Report.pdf" TargetMode="External"/><Relationship Id="rId3" Type="http://schemas.openxmlformats.org/officeDocument/2006/relationships/hyperlink" Target="https://www.compadre.org/PICUP/events/" TargetMode="External"/><Relationship Id="rId7" Type="http://schemas.openxmlformats.org/officeDocument/2006/relationships/hyperlink" Target="https://arxiv.org/pdf/1807.03581.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ep3guide.org/" TargetMode="External"/><Relationship Id="rId5" Type="http://schemas.openxmlformats.org/officeDocument/2006/relationships/hyperlink" Target="https://ep3guide.org/guide-overview/computational-skills" TargetMode="External"/><Relationship Id="rId4" Type="http://schemas.openxmlformats.org/officeDocument/2006/relationships/hyperlink" Target="https://youtu.be/D1aWbIL6Yts?t=28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trinket.io/todd_zimmerman_phd_gmail_com/courses/second-semester-introductory-physics-electricity-and-magnetism#/discussion-5-drawing-a-line-in-the-clouds/discussion-activity-drawing-a-line-in-the-cloud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6"/>
          <p:cNvSpPr txBox="1">
            <a:spLocks noGrp="1"/>
          </p:cNvSpPr>
          <p:nvPr>
            <p:ph type="ctrTitle"/>
          </p:nvPr>
        </p:nvSpPr>
        <p:spPr>
          <a:xfrm>
            <a:off x="1447138" y="1822833"/>
            <a:ext cx="6854024" cy="144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US" dirty="0"/>
              <a:t>Combining Theory, Experiment, and Computation in Undergraduate Lab Courses</a:t>
            </a:r>
            <a:br>
              <a:rPr lang="en-US" dirty="0"/>
            </a:br>
            <a:endParaRPr lang="en-US" dirty="0"/>
          </a:p>
        </p:txBody>
      </p:sp>
      <p:sp>
        <p:nvSpPr>
          <p:cNvPr id="210" name="Google Shape;210;p26"/>
          <p:cNvSpPr txBox="1">
            <a:spLocks noGrp="1"/>
          </p:cNvSpPr>
          <p:nvPr>
            <p:ph type="subTitle" idx="1"/>
          </p:nvPr>
        </p:nvSpPr>
        <p:spPr>
          <a:xfrm>
            <a:off x="2094908" y="4339161"/>
            <a:ext cx="5893200" cy="522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0"/>
              </a:spcAft>
              <a:buNone/>
            </a:pPr>
            <a:r>
              <a:rPr lang="en" sz="1500" i="1" dirty="0">
                <a:solidFill>
                  <a:srgbClr val="000000"/>
                </a:solidFill>
                <a:latin typeface="Arial"/>
                <a:ea typeface="Arial"/>
                <a:cs typeface="Arial"/>
                <a:sym typeface="Arial"/>
              </a:rPr>
              <a:t>“a curriculum in which computation is absent or plays a minor role is inauthentic to the contemporary discipline.”</a:t>
            </a:r>
            <a:r>
              <a:rPr lang="en" sz="1500" i="1" baseline="30000" dirty="0">
                <a:solidFill>
                  <a:srgbClr val="000000"/>
                </a:solidFill>
                <a:latin typeface="Arial"/>
                <a:ea typeface="Arial"/>
                <a:cs typeface="Arial"/>
                <a:sym typeface="Arial"/>
              </a:rPr>
              <a:t>1</a:t>
            </a:r>
            <a:endParaRPr i="1" baseline="30000" dirty="0"/>
          </a:p>
        </p:txBody>
      </p:sp>
      <p:pic>
        <p:nvPicPr>
          <p:cNvPr id="211" name="Google Shape;211;p26"/>
          <p:cNvPicPr preferRelativeResize="0"/>
          <p:nvPr/>
        </p:nvPicPr>
        <p:blipFill>
          <a:blip r:embed="rId3">
            <a:alphaModFix/>
          </a:blip>
          <a:stretch>
            <a:fillRect/>
          </a:stretch>
        </p:blipFill>
        <p:spPr>
          <a:xfrm>
            <a:off x="3867753" y="203625"/>
            <a:ext cx="1619199" cy="1619199"/>
          </a:xfrm>
          <a:prstGeom prst="rect">
            <a:avLst/>
          </a:prstGeom>
          <a:noFill/>
          <a:ln>
            <a:noFill/>
          </a:ln>
        </p:spPr>
      </p:pic>
      <p:sp>
        <p:nvSpPr>
          <p:cNvPr id="212" name="Google Shape;212;p26"/>
          <p:cNvSpPr txBox="1"/>
          <p:nvPr/>
        </p:nvSpPr>
        <p:spPr>
          <a:xfrm>
            <a:off x="3097150" y="3129925"/>
            <a:ext cx="35232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Calibri"/>
                <a:ea typeface="Calibri"/>
                <a:cs typeface="Calibri"/>
                <a:sym typeface="Calibri"/>
              </a:rPr>
              <a:t>Todd Zimmerman</a:t>
            </a:r>
            <a:endParaRPr sz="1600">
              <a:latin typeface="Calibri"/>
              <a:ea typeface="Calibri"/>
              <a:cs typeface="Calibri"/>
              <a:sym typeface="Calibri"/>
            </a:endParaRPr>
          </a:p>
          <a:p>
            <a:pPr marL="0" lvl="0" indent="0" algn="ctr" rtl="0">
              <a:spcBef>
                <a:spcPts val="0"/>
              </a:spcBef>
              <a:spcAft>
                <a:spcPts val="0"/>
              </a:spcAft>
              <a:buNone/>
            </a:pPr>
            <a:r>
              <a:rPr lang="en" sz="1600">
                <a:latin typeface="Calibri"/>
                <a:ea typeface="Calibri"/>
                <a:cs typeface="Calibri"/>
                <a:sym typeface="Calibri"/>
              </a:rPr>
              <a:t>University of Wisconsin - Stout</a:t>
            </a:r>
            <a:endParaRPr sz="1600">
              <a:latin typeface="Calibri"/>
              <a:ea typeface="Calibri"/>
              <a:cs typeface="Calibri"/>
              <a:sym typeface="Calibri"/>
            </a:endParaRPr>
          </a:p>
        </p:txBody>
      </p:sp>
      <p:grpSp>
        <p:nvGrpSpPr>
          <p:cNvPr id="2" name="Group 1">
            <a:extLst>
              <a:ext uri="{FF2B5EF4-FFF2-40B4-BE49-F238E27FC236}">
                <a16:creationId xmlns:a16="http://schemas.microsoft.com/office/drawing/2014/main" id="{580922F4-E474-277E-0A1B-74AF0741F918}"/>
              </a:ext>
            </a:extLst>
          </p:cNvPr>
          <p:cNvGrpSpPr/>
          <p:nvPr/>
        </p:nvGrpSpPr>
        <p:grpSpPr>
          <a:xfrm>
            <a:off x="-741359" y="2097680"/>
            <a:ext cx="3523200" cy="2346506"/>
            <a:chOff x="1437655" y="800100"/>
            <a:chExt cx="8583263" cy="5716587"/>
          </a:xfrm>
        </p:grpSpPr>
        <p:pic>
          <p:nvPicPr>
            <p:cNvPr id="3" name="Picture 2">
              <a:extLst>
                <a:ext uri="{FF2B5EF4-FFF2-40B4-BE49-F238E27FC236}">
                  <a16:creationId xmlns:a16="http://schemas.microsoft.com/office/drawing/2014/main" id="{A11BE686-A3AA-7D3C-C09C-D97C6A6BDE4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4" name="Rectangle 3">
              <a:extLst>
                <a:ext uri="{FF2B5EF4-FFF2-40B4-BE49-F238E27FC236}">
                  <a16:creationId xmlns:a16="http://schemas.microsoft.com/office/drawing/2014/main" id="{05AAD986-13BF-B07F-D216-7F12A286547A}"/>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5" name="Rectangle 4">
              <a:extLst>
                <a:ext uri="{FF2B5EF4-FFF2-40B4-BE49-F238E27FC236}">
                  <a16:creationId xmlns:a16="http://schemas.microsoft.com/office/drawing/2014/main" id="{23B19425-70FA-8580-3FA5-220CAE2CEAAB}"/>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 name="Rectangle 5">
              <a:extLst>
                <a:ext uri="{FF2B5EF4-FFF2-40B4-BE49-F238E27FC236}">
                  <a16:creationId xmlns:a16="http://schemas.microsoft.com/office/drawing/2014/main" id="{DE60F2EE-9901-C906-EE1C-85C65FF3161B}"/>
                </a:ext>
              </a:extLst>
            </p:cNvPr>
            <p:cNvSpPr/>
            <p:nvPr/>
          </p:nvSpPr>
          <p:spPr>
            <a:xfrm rot="5243445">
              <a:off x="4946161" y="3406141"/>
              <a:ext cx="1902640"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endPar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Rectangle 6">
              <a:extLst>
                <a:ext uri="{FF2B5EF4-FFF2-40B4-BE49-F238E27FC236}">
                  <a16:creationId xmlns:a16="http://schemas.microsoft.com/office/drawing/2014/main" id="{472094D7-9A5E-8B51-0C44-BC4A1F6CB9E8}"/>
                </a:ext>
              </a:extLst>
            </p:cNvPr>
            <p:cNvSpPr/>
            <p:nvPr/>
          </p:nvSpPr>
          <p:spPr>
            <a:xfrm rot="4630221">
              <a:off x="5467162" y="3787520"/>
              <a:ext cx="3136701"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8" name="Rectangle 7">
              <a:extLst>
                <a:ext uri="{FF2B5EF4-FFF2-40B4-BE49-F238E27FC236}">
                  <a16:creationId xmlns:a16="http://schemas.microsoft.com/office/drawing/2014/main" id="{5C923BAE-CDD1-9A1E-3D95-420FE26B57FF}"/>
                </a:ext>
              </a:extLst>
            </p:cNvPr>
            <p:cNvSpPr/>
            <p:nvPr/>
          </p:nvSpPr>
          <p:spPr>
            <a:xfrm rot="6154608">
              <a:off x="3108982" y="3828534"/>
              <a:ext cx="2828184" cy="749810"/>
            </a:xfrm>
            <a:prstGeom prst="rect">
              <a:avLst/>
            </a:prstGeom>
            <a:noFill/>
          </p:spPr>
          <p:txBody>
            <a:bodyPr wrap="none" lIns="91440" tIns="45720" rIns="91440" bIns="45720">
              <a:spAutoFit/>
            </a:bodyPr>
            <a:lstStyle/>
            <a:p>
              <a:pPr algn="ctr"/>
              <a:r>
                <a:rPr lang="en-US"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9" name="TextBox 8">
            <a:extLst>
              <a:ext uri="{FF2B5EF4-FFF2-40B4-BE49-F238E27FC236}">
                <a16:creationId xmlns:a16="http://schemas.microsoft.com/office/drawing/2014/main" id="{90E468F7-AB35-FAEF-B440-8553FB134593}"/>
              </a:ext>
            </a:extLst>
          </p:cNvPr>
          <p:cNvSpPr txBox="1"/>
          <p:nvPr/>
        </p:nvSpPr>
        <p:spPr>
          <a:xfrm>
            <a:off x="-22868" y="4896998"/>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19" name="Picture 18">
            <a:extLst>
              <a:ext uri="{FF2B5EF4-FFF2-40B4-BE49-F238E27FC236}">
                <a16:creationId xmlns:a16="http://schemas.microsoft.com/office/drawing/2014/main" id="{40031251-DDB0-41F0-8833-68BCB87996BF}"/>
              </a:ext>
            </a:extLst>
          </p:cNvPr>
          <p:cNvPicPr>
            <a:picLocks noChangeAspect="1"/>
          </p:cNvPicPr>
          <p:nvPr/>
        </p:nvPicPr>
        <p:blipFill>
          <a:blip r:embed="rId6"/>
          <a:stretch>
            <a:fillRect/>
          </a:stretch>
        </p:blipFill>
        <p:spPr>
          <a:xfrm>
            <a:off x="7699118" y="3321278"/>
            <a:ext cx="1444882" cy="18725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C788C-BBA2-476E-03E4-8217477B29CF}"/>
              </a:ext>
            </a:extLst>
          </p:cNvPr>
          <p:cNvSpPr>
            <a:spLocks noGrp="1"/>
          </p:cNvSpPr>
          <p:nvPr>
            <p:ph type="title"/>
          </p:nvPr>
        </p:nvSpPr>
        <p:spPr/>
        <p:txBody>
          <a:bodyPr/>
          <a:lstStyle/>
          <a:p>
            <a:r>
              <a:rPr lang="en-US" dirty="0"/>
              <a:t>ICEP in Lab</a:t>
            </a:r>
          </a:p>
        </p:txBody>
      </p:sp>
      <p:sp>
        <p:nvSpPr>
          <p:cNvPr id="3" name="Text Placeholder 2">
            <a:extLst>
              <a:ext uri="{FF2B5EF4-FFF2-40B4-BE49-F238E27FC236}">
                <a16:creationId xmlns:a16="http://schemas.microsoft.com/office/drawing/2014/main" id="{EAB486E9-BCA3-E492-DBA6-BA19BBCDF4F7}"/>
              </a:ext>
            </a:extLst>
          </p:cNvPr>
          <p:cNvSpPr>
            <a:spLocks noGrp="1"/>
          </p:cNvSpPr>
          <p:nvPr>
            <p:ph type="body" idx="1"/>
          </p:nvPr>
        </p:nvSpPr>
        <p:spPr>
          <a:xfrm>
            <a:off x="418744" y="1510748"/>
            <a:ext cx="8374878" cy="3170582"/>
          </a:xfrm>
        </p:spPr>
        <p:txBody>
          <a:bodyPr>
            <a:normAutofit/>
          </a:bodyPr>
          <a:lstStyle/>
          <a:p>
            <a:r>
              <a:rPr lang="en-US" sz="1600" dirty="0"/>
              <a:t>Goal: Each experiment will have </a:t>
            </a:r>
            <a:r>
              <a:rPr lang="en-US" sz="1600" b="1" dirty="0"/>
              <a:t>meaningful</a:t>
            </a:r>
            <a:r>
              <a:rPr lang="en-US" sz="1600" dirty="0"/>
              <a:t> computer modeling in addition to data analysis</a:t>
            </a:r>
          </a:p>
          <a:p>
            <a:r>
              <a:rPr lang="en-US" sz="1600" dirty="0"/>
              <a:t>Experiments integrated:</a:t>
            </a:r>
          </a:p>
          <a:p>
            <a:pPr lvl="1"/>
            <a:r>
              <a:rPr lang="en-US" sz="1400" dirty="0"/>
              <a:t>Saturated absorption spectroscopy</a:t>
            </a:r>
          </a:p>
          <a:p>
            <a:pPr lvl="2"/>
            <a:r>
              <a:rPr lang="en-US" sz="1400" dirty="0"/>
              <a:t>E.g. </a:t>
            </a:r>
            <a:r>
              <a:rPr lang="en-US" sz="1400" dirty="0">
                <a:hlinkClick r:id="rId3"/>
              </a:rPr>
              <a:t>https://pubs.aip.org/aapt/ajp/article/80/8/740/1057552/An-undergraduate-measurement-of-radiative?searchresult=1</a:t>
            </a:r>
            <a:endParaRPr lang="en-US" sz="1400" dirty="0"/>
          </a:p>
          <a:p>
            <a:pPr lvl="1"/>
            <a:r>
              <a:rPr lang="en-US" sz="1400" dirty="0"/>
              <a:t>Mechanical Chaotic Oscillator</a:t>
            </a:r>
          </a:p>
          <a:p>
            <a:pPr lvl="2"/>
            <a:r>
              <a:rPr lang="en-US" sz="1400" dirty="0">
                <a:hlinkClick r:id="rId4"/>
              </a:rPr>
              <a:t>https://advlabs.aapt.org/wiki/UWRF_Mechanical_Chaotic_Oscillator</a:t>
            </a:r>
            <a:endParaRPr lang="en-US" sz="1400" dirty="0"/>
          </a:p>
          <a:p>
            <a:pPr lvl="1"/>
            <a:r>
              <a:rPr lang="en-US" sz="1400" dirty="0"/>
              <a:t>Surface Plasmon Resonance</a:t>
            </a:r>
          </a:p>
          <a:p>
            <a:pPr lvl="2"/>
            <a:r>
              <a:rPr lang="en-US" sz="1400" dirty="0"/>
              <a:t>E.g. </a:t>
            </a:r>
            <a:r>
              <a:rPr lang="en-US" sz="1400" dirty="0">
                <a:hlinkClick r:id="rId5"/>
              </a:rPr>
              <a:t>https://advlabs.aapt.org/wiki/Plasmonics_and_Surface_Enhanced_Spectroscopy</a:t>
            </a:r>
            <a:endParaRPr lang="en-US" sz="1400" dirty="0"/>
          </a:p>
          <a:p>
            <a:pPr lvl="1"/>
            <a:r>
              <a:rPr lang="en-US" sz="1400" dirty="0"/>
              <a:t>Digital Image Correlation of Fluid Flow</a:t>
            </a:r>
          </a:p>
          <a:p>
            <a:pPr lvl="2"/>
            <a:r>
              <a:rPr lang="en-US" sz="1400" dirty="0">
                <a:hlinkClick r:id="rId6"/>
              </a:rPr>
              <a:t>https://advlabs.aapt.org/bfyiii/detail.cfm?ID=7454</a:t>
            </a:r>
            <a:endParaRPr lang="en-US" sz="1400" dirty="0"/>
          </a:p>
        </p:txBody>
      </p:sp>
    </p:spTree>
    <p:extLst>
      <p:ext uri="{BB962C8B-B14F-4D97-AF65-F5344CB8AC3E}">
        <p14:creationId xmlns:p14="http://schemas.microsoft.com/office/powerpoint/2010/main" val="2508156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EC66B-31EF-400A-E3B7-24572E336CA6}"/>
              </a:ext>
            </a:extLst>
          </p:cNvPr>
          <p:cNvSpPr>
            <a:spLocks noGrp="1"/>
          </p:cNvSpPr>
          <p:nvPr>
            <p:ph type="title"/>
          </p:nvPr>
        </p:nvSpPr>
        <p:spPr>
          <a:xfrm>
            <a:off x="819150" y="393649"/>
            <a:ext cx="7505700" cy="954600"/>
          </a:xfrm>
        </p:spPr>
        <p:txBody>
          <a:bodyPr/>
          <a:lstStyle/>
          <a:p>
            <a:r>
              <a:rPr lang="en-US" dirty="0"/>
              <a:t>Saturated absorption spectroscopy of Rb</a:t>
            </a:r>
          </a:p>
        </p:txBody>
      </p:sp>
      <p:sp>
        <p:nvSpPr>
          <p:cNvPr id="3" name="Text Placeholder 2">
            <a:extLst>
              <a:ext uri="{FF2B5EF4-FFF2-40B4-BE49-F238E27FC236}">
                <a16:creationId xmlns:a16="http://schemas.microsoft.com/office/drawing/2014/main" id="{E396BE0F-09FA-C02F-8F28-B9FFBF21537D}"/>
              </a:ext>
            </a:extLst>
          </p:cNvPr>
          <p:cNvSpPr>
            <a:spLocks noGrp="1"/>
          </p:cNvSpPr>
          <p:nvPr>
            <p:ph type="body" idx="1"/>
          </p:nvPr>
        </p:nvSpPr>
        <p:spPr>
          <a:xfrm>
            <a:off x="819150" y="1106404"/>
            <a:ext cx="7505700" cy="2448000"/>
          </a:xfrm>
        </p:spPr>
        <p:txBody>
          <a:bodyPr>
            <a:normAutofit/>
          </a:bodyPr>
          <a:lstStyle/>
          <a:p>
            <a:r>
              <a:rPr lang="en-US" sz="1800" dirty="0"/>
              <a:t>Experimental goal: Get home-built SA setup working to SA peaks</a:t>
            </a:r>
          </a:p>
          <a:p>
            <a:r>
              <a:rPr lang="en-US" sz="1800" dirty="0"/>
              <a:t>Computational goal: Recreate absorption peaks and see contribution of different features</a:t>
            </a:r>
          </a:p>
        </p:txBody>
      </p:sp>
      <p:pic>
        <p:nvPicPr>
          <p:cNvPr id="4" name="Picture 3">
            <a:extLst>
              <a:ext uri="{FF2B5EF4-FFF2-40B4-BE49-F238E27FC236}">
                <a16:creationId xmlns:a16="http://schemas.microsoft.com/office/drawing/2014/main" id="{7FE1CB6B-7436-7D56-0132-A3D658A2CD75}"/>
              </a:ext>
            </a:extLst>
          </p:cNvPr>
          <p:cNvPicPr>
            <a:picLocks noChangeAspect="1"/>
          </p:cNvPicPr>
          <p:nvPr/>
        </p:nvPicPr>
        <p:blipFill rotWithShape="1">
          <a:blip r:embed="rId3"/>
          <a:srcRect t="6386" b="8170"/>
          <a:stretch/>
        </p:blipFill>
        <p:spPr>
          <a:xfrm>
            <a:off x="819150" y="2884594"/>
            <a:ext cx="3494033" cy="1339617"/>
          </a:xfrm>
          <a:prstGeom prst="rect">
            <a:avLst/>
          </a:prstGeom>
        </p:spPr>
      </p:pic>
      <p:pic>
        <p:nvPicPr>
          <p:cNvPr id="5" name="Picture 4">
            <a:extLst>
              <a:ext uri="{FF2B5EF4-FFF2-40B4-BE49-F238E27FC236}">
                <a16:creationId xmlns:a16="http://schemas.microsoft.com/office/drawing/2014/main" id="{45A83FBC-8E0B-C4D2-C978-4EB265647ED5}"/>
              </a:ext>
            </a:extLst>
          </p:cNvPr>
          <p:cNvPicPr>
            <a:picLocks noChangeAspect="1"/>
          </p:cNvPicPr>
          <p:nvPr/>
        </p:nvPicPr>
        <p:blipFill>
          <a:blip r:embed="rId4"/>
          <a:stretch>
            <a:fillRect/>
          </a:stretch>
        </p:blipFill>
        <p:spPr>
          <a:xfrm>
            <a:off x="5744817" y="2725708"/>
            <a:ext cx="2265965" cy="1657391"/>
          </a:xfrm>
          <a:prstGeom prst="rect">
            <a:avLst/>
          </a:prstGeom>
        </p:spPr>
      </p:pic>
    </p:spTree>
    <p:extLst>
      <p:ext uri="{BB962C8B-B14F-4D97-AF65-F5344CB8AC3E}">
        <p14:creationId xmlns:p14="http://schemas.microsoft.com/office/powerpoint/2010/main" val="417571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4B903-3B94-87F7-3D52-E5CC349B1A8D}"/>
              </a:ext>
            </a:extLst>
          </p:cNvPr>
          <p:cNvSpPr>
            <a:spLocks noGrp="1"/>
          </p:cNvSpPr>
          <p:nvPr>
            <p:ph type="title"/>
          </p:nvPr>
        </p:nvSpPr>
        <p:spPr/>
        <p:txBody>
          <a:bodyPr>
            <a:normAutofit fontScale="90000"/>
          </a:bodyPr>
          <a:lstStyle/>
          <a:p>
            <a:r>
              <a:rPr lang="en-US" dirty="0"/>
              <a:t>Computer Modeling of Saturated Absorption Signal</a:t>
            </a:r>
          </a:p>
        </p:txBody>
      </p:sp>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p:txBody>
      </p:sp>
    </p:spTree>
    <p:extLst>
      <p:ext uri="{BB962C8B-B14F-4D97-AF65-F5344CB8AC3E}">
        <p14:creationId xmlns:p14="http://schemas.microsoft.com/office/powerpoint/2010/main" val="1076139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frequency&#10;&#10;Description automatically generated">
            <a:extLst>
              <a:ext uri="{FF2B5EF4-FFF2-40B4-BE49-F238E27FC236}">
                <a16:creationId xmlns:a16="http://schemas.microsoft.com/office/drawing/2014/main" id="{43FF30DF-D947-83D6-06DF-60E7E60E585E}"/>
              </a:ext>
            </a:extLst>
          </p:cNvPr>
          <p:cNvPicPr>
            <a:picLocks noChangeAspect="1"/>
          </p:cNvPicPr>
          <p:nvPr/>
        </p:nvPicPr>
        <p:blipFill>
          <a:blip r:embed="rId2"/>
          <a:stretch>
            <a:fillRect/>
          </a:stretch>
        </p:blipFill>
        <p:spPr>
          <a:xfrm>
            <a:off x="5896598" y="2593767"/>
            <a:ext cx="3007649" cy="2276623"/>
          </a:xfrm>
          <a:prstGeom prst="rect">
            <a:avLst/>
          </a:prstGeom>
        </p:spPr>
      </p:pic>
      <p:sp>
        <p:nvSpPr>
          <p:cNvPr id="2" name="Title 1">
            <a:extLst>
              <a:ext uri="{FF2B5EF4-FFF2-40B4-BE49-F238E27FC236}">
                <a16:creationId xmlns:a16="http://schemas.microsoft.com/office/drawing/2014/main" id="{A854B903-3B94-87F7-3D52-E5CC349B1A8D}"/>
              </a:ext>
            </a:extLst>
          </p:cNvPr>
          <p:cNvSpPr>
            <a:spLocks noGrp="1"/>
          </p:cNvSpPr>
          <p:nvPr>
            <p:ph type="title"/>
          </p:nvPr>
        </p:nvSpPr>
        <p:spPr/>
        <p:txBody>
          <a:bodyPr>
            <a:normAutofit fontScale="90000"/>
          </a:bodyPr>
          <a:lstStyle/>
          <a:p>
            <a:r>
              <a:rPr lang="en-US" dirty="0"/>
              <a:t>Computer Modeling of Saturated Absorption Signal</a:t>
            </a:r>
          </a:p>
        </p:txBody>
      </p:sp>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7505700"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p:txBody>
      </p:sp>
    </p:spTree>
    <p:extLst>
      <p:ext uri="{BB962C8B-B14F-4D97-AF65-F5344CB8AC3E}">
        <p14:creationId xmlns:p14="http://schemas.microsoft.com/office/powerpoint/2010/main" val="4082513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p:txBody>
      </p:sp>
      <p:pic>
        <p:nvPicPr>
          <p:cNvPr id="6" name="Picture 5" descr="A graph of a graph&#10;&#10;Description automatically generated">
            <a:extLst>
              <a:ext uri="{FF2B5EF4-FFF2-40B4-BE49-F238E27FC236}">
                <a16:creationId xmlns:a16="http://schemas.microsoft.com/office/drawing/2014/main" id="{0B5EA848-B8E2-C0EE-D6D1-F901691B8427}"/>
              </a:ext>
            </a:extLst>
          </p:cNvPr>
          <p:cNvPicPr>
            <a:picLocks noChangeAspect="1"/>
          </p:cNvPicPr>
          <p:nvPr/>
        </p:nvPicPr>
        <p:blipFill>
          <a:blip r:embed="rId2"/>
          <a:stretch>
            <a:fillRect/>
          </a:stretch>
        </p:blipFill>
        <p:spPr>
          <a:xfrm>
            <a:off x="5930781" y="223333"/>
            <a:ext cx="2951681" cy="2348417"/>
          </a:xfrm>
          <a:prstGeom prst="rect">
            <a:avLst/>
          </a:prstGeom>
        </p:spPr>
      </p:pic>
      <p:pic>
        <p:nvPicPr>
          <p:cNvPr id="8" name="Picture 7" descr="A graph of a graph&#10;&#10;Description automatically generated">
            <a:extLst>
              <a:ext uri="{FF2B5EF4-FFF2-40B4-BE49-F238E27FC236}">
                <a16:creationId xmlns:a16="http://schemas.microsoft.com/office/drawing/2014/main" id="{4709805C-42C9-89ED-02AD-9D48A1F01BA3}"/>
              </a:ext>
            </a:extLst>
          </p:cNvPr>
          <p:cNvPicPr>
            <a:picLocks noChangeAspect="1"/>
          </p:cNvPicPr>
          <p:nvPr/>
        </p:nvPicPr>
        <p:blipFill>
          <a:blip r:embed="rId3"/>
          <a:stretch>
            <a:fillRect/>
          </a:stretch>
        </p:blipFill>
        <p:spPr>
          <a:xfrm>
            <a:off x="5930780" y="2571750"/>
            <a:ext cx="2951682" cy="2337046"/>
          </a:xfrm>
          <a:prstGeom prst="rect">
            <a:avLst/>
          </a:prstGeom>
        </p:spPr>
      </p:pic>
    </p:spTree>
    <p:extLst>
      <p:ext uri="{BB962C8B-B14F-4D97-AF65-F5344CB8AC3E}">
        <p14:creationId xmlns:p14="http://schemas.microsoft.com/office/powerpoint/2010/main" val="3915448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p:txBody>
      </p:sp>
      <p:pic>
        <p:nvPicPr>
          <p:cNvPr id="4" name="Picture 3" descr="A graph of an object with a blue line&#10;&#10;Description automatically generated">
            <a:extLst>
              <a:ext uri="{FF2B5EF4-FFF2-40B4-BE49-F238E27FC236}">
                <a16:creationId xmlns:a16="http://schemas.microsoft.com/office/drawing/2014/main" id="{B9831348-90A3-78F2-9D11-C8DFBE5FB72E}"/>
              </a:ext>
            </a:extLst>
          </p:cNvPr>
          <p:cNvPicPr>
            <a:picLocks noChangeAspect="1"/>
          </p:cNvPicPr>
          <p:nvPr/>
        </p:nvPicPr>
        <p:blipFill>
          <a:blip r:embed="rId2"/>
          <a:stretch>
            <a:fillRect/>
          </a:stretch>
        </p:blipFill>
        <p:spPr>
          <a:xfrm>
            <a:off x="5754763" y="153469"/>
            <a:ext cx="3144378" cy="2336845"/>
          </a:xfrm>
          <a:prstGeom prst="rect">
            <a:avLst/>
          </a:prstGeom>
        </p:spPr>
      </p:pic>
      <p:pic>
        <p:nvPicPr>
          <p:cNvPr id="7" name="Picture 6" descr="A graph of an object with blue and orange lines&#10;&#10;Description automatically generated">
            <a:extLst>
              <a:ext uri="{FF2B5EF4-FFF2-40B4-BE49-F238E27FC236}">
                <a16:creationId xmlns:a16="http://schemas.microsoft.com/office/drawing/2014/main" id="{2F3EB992-7060-DB8B-C88E-97FB8915E43F}"/>
              </a:ext>
            </a:extLst>
          </p:cNvPr>
          <p:cNvPicPr>
            <a:picLocks noChangeAspect="1"/>
          </p:cNvPicPr>
          <p:nvPr/>
        </p:nvPicPr>
        <p:blipFill>
          <a:blip r:embed="rId3"/>
          <a:stretch>
            <a:fillRect/>
          </a:stretch>
        </p:blipFill>
        <p:spPr>
          <a:xfrm>
            <a:off x="5648769" y="2444223"/>
            <a:ext cx="3250371" cy="2460350"/>
          </a:xfrm>
          <a:prstGeom prst="rect">
            <a:avLst/>
          </a:prstGeom>
        </p:spPr>
      </p:pic>
    </p:spTree>
    <p:extLst>
      <p:ext uri="{BB962C8B-B14F-4D97-AF65-F5344CB8AC3E}">
        <p14:creationId xmlns:p14="http://schemas.microsoft.com/office/powerpoint/2010/main" val="716603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7"/>
            <a:ext cx="5940573" cy="2448000"/>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3"/>
          <a:stretch>
            <a:fillRect/>
          </a:stretch>
        </p:blipFill>
        <p:spPr>
          <a:xfrm>
            <a:off x="5674407" y="188008"/>
            <a:ext cx="3238381" cy="2406706"/>
          </a:xfrm>
          <a:prstGeom prst="rect">
            <a:avLst/>
          </a:prstGeom>
        </p:spPr>
      </p:pic>
      <p:pic>
        <p:nvPicPr>
          <p:cNvPr id="6" name="Picture 5">
            <a:extLst>
              <a:ext uri="{FF2B5EF4-FFF2-40B4-BE49-F238E27FC236}">
                <a16:creationId xmlns:a16="http://schemas.microsoft.com/office/drawing/2014/main" id="{07BB2F1D-F191-3102-70D5-528D6CEED411}"/>
              </a:ext>
            </a:extLst>
          </p:cNvPr>
          <p:cNvPicPr>
            <a:picLocks noChangeAspect="1"/>
          </p:cNvPicPr>
          <p:nvPr/>
        </p:nvPicPr>
        <p:blipFill>
          <a:blip r:embed="rId4"/>
          <a:stretch>
            <a:fillRect/>
          </a:stretch>
        </p:blipFill>
        <p:spPr>
          <a:xfrm>
            <a:off x="357331" y="188008"/>
            <a:ext cx="2539070" cy="1977919"/>
          </a:xfrm>
          <a:prstGeom prst="rect">
            <a:avLst/>
          </a:prstGeom>
        </p:spPr>
      </p:pic>
    </p:spTree>
    <p:extLst>
      <p:ext uri="{BB962C8B-B14F-4D97-AF65-F5344CB8AC3E}">
        <p14:creationId xmlns:p14="http://schemas.microsoft.com/office/powerpoint/2010/main" val="3050553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6"/>
            <a:ext cx="5940573" cy="2812011"/>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a:p>
            <a:pPr lvl="1"/>
            <a:endParaRPr lang="en-US" sz="1400" dirty="0"/>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2"/>
          <a:stretch>
            <a:fillRect/>
          </a:stretch>
        </p:blipFill>
        <p:spPr>
          <a:xfrm>
            <a:off x="5678733" y="188007"/>
            <a:ext cx="3234055" cy="2403491"/>
          </a:xfrm>
          <a:prstGeom prst="rect">
            <a:avLst/>
          </a:prstGeom>
        </p:spPr>
      </p:pic>
      <p:pic>
        <p:nvPicPr>
          <p:cNvPr id="4" name="Picture 3" descr="A graph of a blue line&#10;&#10;Description automatically generated">
            <a:extLst>
              <a:ext uri="{FF2B5EF4-FFF2-40B4-BE49-F238E27FC236}">
                <a16:creationId xmlns:a16="http://schemas.microsoft.com/office/drawing/2014/main" id="{B04BA618-ADE5-5226-DA5F-B2ABB79A3100}"/>
              </a:ext>
            </a:extLst>
          </p:cNvPr>
          <p:cNvPicPr>
            <a:picLocks noChangeAspect="1"/>
          </p:cNvPicPr>
          <p:nvPr/>
        </p:nvPicPr>
        <p:blipFill>
          <a:blip r:embed="rId3"/>
          <a:stretch>
            <a:fillRect/>
          </a:stretch>
        </p:blipFill>
        <p:spPr>
          <a:xfrm>
            <a:off x="5723182" y="2485784"/>
            <a:ext cx="3234055" cy="2448000"/>
          </a:xfrm>
          <a:prstGeom prst="rect">
            <a:avLst/>
          </a:prstGeom>
        </p:spPr>
      </p:pic>
    </p:spTree>
    <p:extLst>
      <p:ext uri="{BB962C8B-B14F-4D97-AF65-F5344CB8AC3E}">
        <p14:creationId xmlns:p14="http://schemas.microsoft.com/office/powerpoint/2010/main" val="4212551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83A0C18-DC26-6DC3-A6AC-E900C369ABFF}"/>
              </a:ext>
            </a:extLst>
          </p:cNvPr>
          <p:cNvSpPr>
            <a:spLocks noGrp="1"/>
          </p:cNvSpPr>
          <p:nvPr>
            <p:ph type="body" idx="1"/>
          </p:nvPr>
        </p:nvSpPr>
        <p:spPr>
          <a:xfrm>
            <a:off x="118395" y="2007816"/>
            <a:ext cx="5940573" cy="2812011"/>
          </a:xfrm>
        </p:spPr>
        <p:txBody>
          <a:bodyPr>
            <a:normAutofit/>
          </a:bodyPr>
          <a:lstStyle/>
          <a:p>
            <a:r>
              <a:rPr lang="en-US" sz="1600" dirty="0"/>
              <a:t>Model atoms as they interact with light</a:t>
            </a:r>
          </a:p>
          <a:p>
            <a:r>
              <a:rPr lang="en-US" sz="1600" dirty="0"/>
              <a:t>Digital experiments:</a:t>
            </a:r>
          </a:p>
          <a:p>
            <a:pPr lvl="1"/>
            <a:r>
              <a:rPr lang="en-US" sz="1400" dirty="0"/>
              <a:t>Doppler shifted frequencies for individual atoms</a:t>
            </a:r>
          </a:p>
          <a:p>
            <a:pPr lvl="1"/>
            <a:r>
              <a:rPr lang="en-US" sz="1400" dirty="0"/>
              <a:t>Random sampling of velocities to product doppler-broadened curve</a:t>
            </a:r>
          </a:p>
          <a:p>
            <a:pPr lvl="1"/>
            <a:r>
              <a:rPr lang="en-US" sz="1400" dirty="0"/>
              <a:t>Add in counter-propagating lasers</a:t>
            </a:r>
          </a:p>
          <a:p>
            <a:pPr lvl="1"/>
            <a:r>
              <a:rPr lang="en-US" sz="1400" dirty="0"/>
              <a:t>Add in three excited levels</a:t>
            </a:r>
          </a:p>
          <a:p>
            <a:pPr lvl="1"/>
            <a:endParaRPr lang="en-US" sz="1400" dirty="0"/>
          </a:p>
          <a:p>
            <a:r>
              <a:rPr lang="en-US" sz="1600" dirty="0"/>
              <a:t>Can extend to include other effects</a:t>
            </a:r>
          </a:p>
          <a:p>
            <a:pPr lvl="1"/>
            <a:r>
              <a:rPr lang="en-US" sz="1400" dirty="0"/>
              <a:t>E.g. Intensity-dependent and radiation broadening</a:t>
            </a:r>
          </a:p>
        </p:txBody>
      </p:sp>
      <p:pic>
        <p:nvPicPr>
          <p:cNvPr id="5" name="Picture 4" descr="A graph of a frequency&#10;&#10;Description automatically generated">
            <a:extLst>
              <a:ext uri="{FF2B5EF4-FFF2-40B4-BE49-F238E27FC236}">
                <a16:creationId xmlns:a16="http://schemas.microsoft.com/office/drawing/2014/main" id="{E6D4A3F2-7194-F554-3BAF-F0B27E40A5CC}"/>
              </a:ext>
            </a:extLst>
          </p:cNvPr>
          <p:cNvPicPr>
            <a:picLocks noChangeAspect="1"/>
          </p:cNvPicPr>
          <p:nvPr/>
        </p:nvPicPr>
        <p:blipFill>
          <a:blip r:embed="rId2"/>
          <a:stretch>
            <a:fillRect/>
          </a:stretch>
        </p:blipFill>
        <p:spPr>
          <a:xfrm>
            <a:off x="5678733" y="188007"/>
            <a:ext cx="3234055" cy="2403491"/>
          </a:xfrm>
          <a:prstGeom prst="rect">
            <a:avLst/>
          </a:prstGeom>
        </p:spPr>
      </p:pic>
      <p:pic>
        <p:nvPicPr>
          <p:cNvPr id="4" name="Picture 3" descr="A graph of a blue line&#10;&#10;Description automatically generated">
            <a:extLst>
              <a:ext uri="{FF2B5EF4-FFF2-40B4-BE49-F238E27FC236}">
                <a16:creationId xmlns:a16="http://schemas.microsoft.com/office/drawing/2014/main" id="{B04BA618-ADE5-5226-DA5F-B2ABB79A3100}"/>
              </a:ext>
            </a:extLst>
          </p:cNvPr>
          <p:cNvPicPr>
            <a:picLocks noChangeAspect="1"/>
          </p:cNvPicPr>
          <p:nvPr/>
        </p:nvPicPr>
        <p:blipFill>
          <a:blip r:embed="rId3"/>
          <a:stretch>
            <a:fillRect/>
          </a:stretch>
        </p:blipFill>
        <p:spPr>
          <a:xfrm>
            <a:off x="5723182" y="2485784"/>
            <a:ext cx="3234055" cy="2448000"/>
          </a:xfrm>
          <a:prstGeom prst="rect">
            <a:avLst/>
          </a:prstGeom>
        </p:spPr>
      </p:pic>
    </p:spTree>
    <p:extLst>
      <p:ext uri="{BB962C8B-B14F-4D97-AF65-F5344CB8AC3E}">
        <p14:creationId xmlns:p14="http://schemas.microsoft.com/office/powerpoint/2010/main" val="616690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7802C-0EF1-F750-A725-5885AE6F94FE}"/>
              </a:ext>
            </a:extLst>
          </p:cNvPr>
          <p:cNvSpPr>
            <a:spLocks noGrp="1"/>
          </p:cNvSpPr>
          <p:nvPr>
            <p:ph type="title"/>
          </p:nvPr>
        </p:nvSpPr>
        <p:spPr/>
        <p:txBody>
          <a:bodyPr/>
          <a:lstStyle/>
          <a:p>
            <a:r>
              <a:rPr lang="en-US" dirty="0"/>
              <a:t>Mechanical Chaotic Oscillator</a:t>
            </a:r>
          </a:p>
        </p:txBody>
      </p:sp>
      <p:sp>
        <p:nvSpPr>
          <p:cNvPr id="3" name="Text Placeholder 2">
            <a:extLst>
              <a:ext uri="{FF2B5EF4-FFF2-40B4-BE49-F238E27FC236}">
                <a16:creationId xmlns:a16="http://schemas.microsoft.com/office/drawing/2014/main" id="{2BC20808-BE87-0D44-5723-D61A2EEBA408}"/>
              </a:ext>
            </a:extLst>
          </p:cNvPr>
          <p:cNvSpPr>
            <a:spLocks noGrp="1"/>
          </p:cNvSpPr>
          <p:nvPr>
            <p:ph type="body" idx="1"/>
          </p:nvPr>
        </p:nvSpPr>
        <p:spPr/>
        <p:txBody>
          <a:bodyPr>
            <a:normAutofit/>
          </a:bodyPr>
          <a:lstStyle/>
          <a:p>
            <a:r>
              <a:rPr lang="en-US" sz="1600" dirty="0"/>
              <a:t>Part of PICUP/</a:t>
            </a:r>
            <a:r>
              <a:rPr lang="en-US" sz="1600" dirty="0" err="1"/>
              <a:t>ALPhA</a:t>
            </a:r>
            <a:r>
              <a:rPr lang="en-US" sz="1600" dirty="0"/>
              <a:t> immersion – Eric </a:t>
            </a:r>
            <a:r>
              <a:rPr lang="en-US" sz="1600" dirty="0" err="1"/>
              <a:t>Ayars</a:t>
            </a:r>
            <a:endParaRPr lang="en-US" sz="1600" dirty="0"/>
          </a:p>
          <a:p>
            <a:pPr lvl="1"/>
            <a:r>
              <a:rPr lang="en-US" sz="1400" dirty="0"/>
              <a:t>See </a:t>
            </a:r>
            <a:r>
              <a:rPr lang="en-US" sz="1400" dirty="0">
                <a:hlinkClick r:id="rId2"/>
              </a:rPr>
              <a:t>https://advlabs.aapt.org/wiki/UWRF_Mechanical_Chaotic_Oscillator</a:t>
            </a:r>
            <a:endParaRPr lang="en-US" sz="1400" dirty="0"/>
          </a:p>
          <a:p>
            <a:r>
              <a:rPr lang="en-US" sz="1600" dirty="0"/>
              <a:t>Experimental goal: Gather phase space plots for various driving/damping conditions</a:t>
            </a:r>
          </a:p>
          <a:p>
            <a:r>
              <a:rPr lang="en-US" sz="1600" dirty="0"/>
              <a:t>Computational goal: Model broad behavior to match experimental conditions</a:t>
            </a:r>
          </a:p>
        </p:txBody>
      </p:sp>
    </p:spTree>
    <p:extLst>
      <p:ext uri="{BB962C8B-B14F-4D97-AF65-F5344CB8AC3E}">
        <p14:creationId xmlns:p14="http://schemas.microsoft.com/office/powerpoint/2010/main" val="2106098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DD10A-D628-F6E1-3B04-1925E3A1E2AC}"/>
              </a:ext>
            </a:extLst>
          </p:cNvPr>
          <p:cNvSpPr>
            <a:spLocks noGrp="1"/>
          </p:cNvSpPr>
          <p:nvPr>
            <p:ph type="title"/>
          </p:nvPr>
        </p:nvSpPr>
        <p:spPr>
          <a:xfrm>
            <a:off x="682418" y="558824"/>
            <a:ext cx="7505700" cy="954600"/>
          </a:xfrm>
        </p:spPr>
        <p:txBody>
          <a:bodyPr>
            <a:normAutofit fontScale="90000"/>
          </a:bodyPr>
          <a:lstStyle/>
          <a:p>
            <a:r>
              <a:rPr lang="en-US" dirty="0"/>
              <a:t>Curricular Changes: Preparing Our Students</a:t>
            </a:r>
          </a:p>
        </p:txBody>
      </p:sp>
      <p:sp>
        <p:nvSpPr>
          <p:cNvPr id="3" name="Text Placeholder 2">
            <a:extLst>
              <a:ext uri="{FF2B5EF4-FFF2-40B4-BE49-F238E27FC236}">
                <a16:creationId xmlns:a16="http://schemas.microsoft.com/office/drawing/2014/main" id="{F2A8EC84-F2A9-8BBC-E9B1-6FF88DA80EE3}"/>
              </a:ext>
            </a:extLst>
          </p:cNvPr>
          <p:cNvSpPr>
            <a:spLocks noGrp="1"/>
          </p:cNvSpPr>
          <p:nvPr>
            <p:ph type="body" idx="1"/>
          </p:nvPr>
        </p:nvSpPr>
        <p:spPr>
          <a:xfrm>
            <a:off x="596959" y="1136144"/>
            <a:ext cx="7505700" cy="2307175"/>
          </a:xfrm>
        </p:spPr>
        <p:txBody>
          <a:bodyPr>
            <a:normAutofit/>
          </a:bodyPr>
          <a:lstStyle/>
          <a:p>
            <a:r>
              <a:rPr lang="en-US" sz="1800" dirty="0"/>
              <a:t>JTUPP Report</a:t>
            </a:r>
            <a:r>
              <a:rPr lang="en-US" sz="1800" baseline="30000" dirty="0"/>
              <a:t>1</a:t>
            </a:r>
            <a:r>
              <a:rPr lang="en-US" sz="1800" dirty="0"/>
              <a:t> and EP3 Guide</a:t>
            </a:r>
            <a:r>
              <a:rPr lang="en-US" sz="1800" baseline="30000" dirty="0"/>
              <a:t>2</a:t>
            </a:r>
            <a:r>
              <a:rPr lang="en-US" sz="1800" dirty="0"/>
              <a:t> call for revisiting our curriculum</a:t>
            </a:r>
          </a:p>
          <a:p>
            <a:endParaRPr lang="en-US" sz="1800" dirty="0"/>
          </a:p>
          <a:p>
            <a:endParaRPr lang="en-US" sz="1800" dirty="0"/>
          </a:p>
          <a:p>
            <a:r>
              <a:rPr lang="en-US" sz="1800" dirty="0"/>
              <a:t>Advanced Laboratory Physics Association – </a:t>
            </a:r>
            <a:r>
              <a:rPr lang="en-US" sz="1800" dirty="0" err="1"/>
              <a:t>ALPhA</a:t>
            </a:r>
            <a:endParaRPr lang="en-US" sz="1800" dirty="0"/>
          </a:p>
          <a:p>
            <a:r>
              <a:rPr lang="en-US" sz="1800" dirty="0"/>
              <a:t>Partnership for the Integration of Computation into Undergraduate Physics - PICUP</a:t>
            </a:r>
          </a:p>
        </p:txBody>
      </p:sp>
      <p:sp>
        <p:nvSpPr>
          <p:cNvPr id="4" name="TextBox 3">
            <a:extLst>
              <a:ext uri="{FF2B5EF4-FFF2-40B4-BE49-F238E27FC236}">
                <a16:creationId xmlns:a16="http://schemas.microsoft.com/office/drawing/2014/main" id="{A4C6504E-74A3-285E-9887-077E4FE3A8B3}"/>
              </a:ext>
            </a:extLst>
          </p:cNvPr>
          <p:cNvSpPr txBox="1"/>
          <p:nvPr/>
        </p:nvSpPr>
        <p:spPr>
          <a:xfrm>
            <a:off x="479958" y="4323537"/>
            <a:ext cx="4870175" cy="677108"/>
          </a:xfrm>
          <a:prstGeom prst="rect">
            <a:avLst/>
          </a:prstGeom>
          <a:noFill/>
        </p:spPr>
        <p:txBody>
          <a:bodyPr wrap="square" rtlCol="0">
            <a:spAutoFit/>
          </a:bodyPr>
          <a:lstStyle/>
          <a:p>
            <a:pPr marL="342900" indent="-342900">
              <a:buAutoNum type="arabicPeriod"/>
            </a:pPr>
            <a:r>
              <a:rPr lang="en-US" sz="1200" dirty="0">
                <a:hlinkClick r:id="rId3"/>
              </a:rPr>
              <a:t>https://www.compadre.org/jtupp/</a:t>
            </a:r>
            <a:endParaRPr lang="en-US" sz="1200" dirty="0"/>
          </a:p>
          <a:p>
            <a:pPr marL="342900" indent="-342900">
              <a:buAutoNum type="arabicPeriod"/>
            </a:pPr>
            <a:r>
              <a:rPr lang="en-US" sz="1200" dirty="0">
                <a:hlinkClick r:id="rId4"/>
              </a:rPr>
              <a:t>https://ep3guide.org/</a:t>
            </a:r>
            <a:endParaRPr lang="en-US" sz="1200" dirty="0"/>
          </a:p>
          <a:p>
            <a:pPr marL="342900" indent="-342900">
              <a:buAutoNum type="arabicPeriod"/>
            </a:pPr>
            <a:endParaRPr lang="en-US" dirty="0"/>
          </a:p>
        </p:txBody>
      </p:sp>
      <p:pic>
        <p:nvPicPr>
          <p:cNvPr id="2050" name="Picture 2">
            <a:extLst>
              <a:ext uri="{FF2B5EF4-FFF2-40B4-BE49-F238E27FC236}">
                <a16:creationId xmlns:a16="http://schemas.microsoft.com/office/drawing/2014/main" id="{6D1FBE6F-FEA7-9EE7-A710-E538902128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178218">
            <a:off x="4395127" y="2774759"/>
            <a:ext cx="4627574" cy="1710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6732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Hurdles you might encounter</a:t>
            </a:r>
            <a:endParaRPr/>
          </a:p>
        </p:txBody>
      </p:sp>
      <p:sp>
        <p:nvSpPr>
          <p:cNvPr id="392" name="Google Shape;392;p48"/>
          <p:cNvSpPr txBox="1">
            <a:spLocks noGrp="1"/>
          </p:cNvSpPr>
          <p:nvPr>
            <p:ph type="body" idx="1"/>
          </p:nvPr>
        </p:nvSpPr>
        <p:spPr>
          <a:xfrm>
            <a:off x="505550" y="1560625"/>
            <a:ext cx="4689300" cy="29610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a:solidFill>
                  <a:srgbClr val="3B3838"/>
                </a:solidFill>
                <a:latin typeface="Cambria"/>
                <a:ea typeface="Cambria"/>
                <a:cs typeface="Cambria"/>
                <a:sym typeface="Cambria"/>
              </a:rPr>
              <a:t>Resistance to Any Changes</a:t>
            </a:r>
            <a:endParaRPr sz="1800" b="1" u="sng">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Student Resistance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Expectations of Content Coverage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Time Structure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Departmental Norms</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Lack of Instructor Time</a:t>
            </a:r>
            <a:endParaRPr sz="1860"/>
          </a:p>
          <a:p>
            <a:pPr marL="0" lvl="0" indent="0" algn="l" rtl="0">
              <a:lnSpc>
                <a:spcPct val="105000"/>
              </a:lnSpc>
              <a:spcBef>
                <a:spcPts val="0"/>
              </a:spcBef>
              <a:spcAft>
                <a:spcPts val="1200"/>
              </a:spcAft>
              <a:buSzPts val="770"/>
              <a:buNone/>
            </a:pPr>
            <a:endParaRPr sz="1010"/>
          </a:p>
        </p:txBody>
      </p:sp>
      <p:sp>
        <p:nvSpPr>
          <p:cNvPr id="393" name="Google Shape;393;p48"/>
          <p:cNvSpPr txBox="1"/>
          <p:nvPr/>
        </p:nvSpPr>
        <p:spPr>
          <a:xfrm>
            <a:off x="1554825" y="4521575"/>
            <a:ext cx="6160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hlinkClick r:id="rId3"/>
              </a:rPr>
              <a:t>Leary, Ashleigh, Paul W. Irving, and Marcos D. Caballero. "The difficulties associated with integrating computation into undergraduate physics." </a:t>
            </a:r>
            <a:r>
              <a:rPr lang="en" sz="900" i="1" u="sng">
                <a:solidFill>
                  <a:schemeClr val="hlink"/>
                </a:solidFill>
                <a:hlinkClick r:id="rId3"/>
              </a:rPr>
              <a:t>arXiv preprint arXiv:1807.03581</a:t>
            </a:r>
            <a:r>
              <a:rPr lang="en" sz="900" u="sng">
                <a:solidFill>
                  <a:schemeClr val="hlink"/>
                </a:solidFill>
                <a:hlinkClick r:id="rId3"/>
              </a:rPr>
              <a:t> (2018).</a:t>
            </a:r>
            <a:endParaRPr sz="1200">
              <a:latin typeface="Calibri"/>
              <a:ea typeface="Calibri"/>
              <a:cs typeface="Calibri"/>
              <a:sym typeface="Calibri"/>
            </a:endParaRPr>
          </a:p>
        </p:txBody>
      </p:sp>
      <p:sp>
        <p:nvSpPr>
          <p:cNvPr id="394" name="Google Shape;394;p48"/>
          <p:cNvSpPr txBox="1">
            <a:spLocks noGrp="1"/>
          </p:cNvSpPr>
          <p:nvPr>
            <p:ph type="body" idx="1"/>
          </p:nvPr>
        </p:nvSpPr>
        <p:spPr>
          <a:xfrm>
            <a:off x="5058100" y="1560625"/>
            <a:ext cx="3888000" cy="28722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a:solidFill>
                  <a:srgbClr val="3B3838"/>
                </a:solidFill>
                <a:latin typeface="Cambria"/>
                <a:ea typeface="Cambria"/>
                <a:cs typeface="Cambria"/>
                <a:sym typeface="Cambria"/>
              </a:rPr>
              <a:t>Computation-Specific</a:t>
            </a:r>
            <a:endParaRPr sz="1800" b="1" u="sng">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Lack of instructor knowledge</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Accessible platform</a:t>
            </a:r>
            <a:endParaRPr sz="180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a:solidFill>
                  <a:srgbClr val="3B3838"/>
                </a:solidFill>
                <a:latin typeface="Cambria"/>
                <a:ea typeface="Cambria"/>
                <a:cs typeface="Cambria"/>
                <a:sym typeface="Cambria"/>
              </a:rPr>
              <a:t>The IT Crowd</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Hurdles I encountered</a:t>
            </a:r>
            <a:endParaRPr dirty="0"/>
          </a:p>
        </p:txBody>
      </p:sp>
      <p:sp>
        <p:nvSpPr>
          <p:cNvPr id="392" name="Google Shape;392;p48"/>
          <p:cNvSpPr txBox="1">
            <a:spLocks noGrp="1"/>
          </p:cNvSpPr>
          <p:nvPr>
            <p:ph type="body" idx="1"/>
          </p:nvPr>
        </p:nvSpPr>
        <p:spPr>
          <a:xfrm>
            <a:off x="505550" y="1560625"/>
            <a:ext cx="4689300" cy="29610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dirty="0">
                <a:solidFill>
                  <a:srgbClr val="3B3838"/>
                </a:solidFill>
                <a:latin typeface="Cambria"/>
                <a:ea typeface="Cambria"/>
                <a:cs typeface="Cambria"/>
                <a:sym typeface="Cambria"/>
              </a:rPr>
              <a:t>Resistance to Any Changes</a:t>
            </a:r>
            <a:endParaRPr sz="1800" b="1" u="sng"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Student Resistance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Expectations of Content Coverage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Time Structure</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Departmental Norms</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Lack of Instructor Time</a:t>
            </a:r>
            <a:endParaRPr sz="1860" dirty="0"/>
          </a:p>
          <a:p>
            <a:pPr marL="0" lvl="0" indent="0" algn="l" rtl="0">
              <a:lnSpc>
                <a:spcPct val="105000"/>
              </a:lnSpc>
              <a:spcBef>
                <a:spcPts val="0"/>
              </a:spcBef>
              <a:spcAft>
                <a:spcPts val="1200"/>
              </a:spcAft>
              <a:buSzPts val="770"/>
              <a:buNone/>
            </a:pPr>
            <a:endParaRPr sz="1010" dirty="0"/>
          </a:p>
        </p:txBody>
      </p:sp>
      <p:sp>
        <p:nvSpPr>
          <p:cNvPr id="393" name="Google Shape;393;p48"/>
          <p:cNvSpPr txBox="1"/>
          <p:nvPr/>
        </p:nvSpPr>
        <p:spPr>
          <a:xfrm>
            <a:off x="1554825" y="4521575"/>
            <a:ext cx="6160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hlinkClick r:id="rId3"/>
              </a:rPr>
              <a:t>Leary, Ashleigh, Paul W. Irving, and Marcos D. Caballero. "The difficulties associated with integrating computation into undergraduate physics." </a:t>
            </a:r>
            <a:r>
              <a:rPr lang="en" sz="900" i="1" u="sng">
                <a:solidFill>
                  <a:schemeClr val="hlink"/>
                </a:solidFill>
                <a:hlinkClick r:id="rId3"/>
              </a:rPr>
              <a:t>arXiv preprint arXiv:1807.03581</a:t>
            </a:r>
            <a:r>
              <a:rPr lang="en" sz="900" u="sng">
                <a:solidFill>
                  <a:schemeClr val="hlink"/>
                </a:solidFill>
                <a:hlinkClick r:id="rId3"/>
              </a:rPr>
              <a:t> (2018).</a:t>
            </a:r>
            <a:endParaRPr sz="1200">
              <a:latin typeface="Calibri"/>
              <a:ea typeface="Calibri"/>
              <a:cs typeface="Calibri"/>
              <a:sym typeface="Calibri"/>
            </a:endParaRPr>
          </a:p>
        </p:txBody>
      </p:sp>
      <p:sp>
        <p:nvSpPr>
          <p:cNvPr id="394" name="Google Shape;394;p48"/>
          <p:cNvSpPr txBox="1">
            <a:spLocks noGrp="1"/>
          </p:cNvSpPr>
          <p:nvPr>
            <p:ph type="body" idx="1"/>
          </p:nvPr>
        </p:nvSpPr>
        <p:spPr>
          <a:xfrm>
            <a:off x="5058100" y="1560625"/>
            <a:ext cx="3888000" cy="2872200"/>
          </a:xfrm>
          <a:prstGeom prst="rect">
            <a:avLst/>
          </a:prstGeom>
        </p:spPr>
        <p:txBody>
          <a:bodyPr spcFirstLastPara="1" wrap="square" lIns="91425" tIns="91425" rIns="91425" bIns="91425" anchor="t" anchorCtr="0">
            <a:normAutofit/>
          </a:bodyPr>
          <a:lstStyle/>
          <a:p>
            <a:pPr marL="0" marR="0" lvl="0" indent="0" algn="ctr" rtl="0">
              <a:lnSpc>
                <a:spcPct val="100000"/>
              </a:lnSpc>
              <a:spcBef>
                <a:spcPts val="600"/>
              </a:spcBef>
              <a:spcAft>
                <a:spcPts val="0"/>
              </a:spcAft>
              <a:buNone/>
            </a:pPr>
            <a:r>
              <a:rPr lang="en" sz="1800" b="1" u="sng" dirty="0">
                <a:solidFill>
                  <a:srgbClr val="3B3838"/>
                </a:solidFill>
                <a:latin typeface="Cambria"/>
                <a:ea typeface="Cambria"/>
                <a:cs typeface="Cambria"/>
                <a:sym typeface="Cambria"/>
              </a:rPr>
              <a:t>Computation-Specific</a:t>
            </a:r>
            <a:endParaRPr sz="1800" b="1" u="sng"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Lack of instructor knowledge</a:t>
            </a:r>
            <a:endParaRPr sz="1800"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Accessible platform</a:t>
            </a:r>
            <a:endParaRPr sz="1800" strike="sngStrike" dirty="0">
              <a:solidFill>
                <a:srgbClr val="3B3838"/>
              </a:solidFill>
              <a:latin typeface="Cambria"/>
              <a:ea typeface="Cambria"/>
              <a:cs typeface="Cambria"/>
              <a:sym typeface="Cambria"/>
            </a:endParaRPr>
          </a:p>
          <a:p>
            <a:pPr marL="254000" marR="0" lvl="0" indent="-254000" algn="l" rtl="0">
              <a:lnSpc>
                <a:spcPct val="100000"/>
              </a:lnSpc>
              <a:spcBef>
                <a:spcPts val="600"/>
              </a:spcBef>
              <a:spcAft>
                <a:spcPts val="0"/>
              </a:spcAft>
              <a:buClr>
                <a:srgbClr val="3B3838"/>
              </a:buClr>
              <a:buSzPts val="1800"/>
              <a:buFont typeface="Arial"/>
              <a:buChar char="•"/>
            </a:pPr>
            <a:r>
              <a:rPr lang="en" sz="1800" strike="sngStrike" dirty="0">
                <a:solidFill>
                  <a:srgbClr val="3B3838"/>
                </a:solidFill>
                <a:latin typeface="Cambria"/>
                <a:ea typeface="Cambria"/>
                <a:cs typeface="Cambria"/>
                <a:sym typeface="Cambria"/>
              </a:rPr>
              <a:t>The IT Crowd</a:t>
            </a:r>
            <a:endParaRPr sz="1800" strike="sngStrike" dirty="0"/>
          </a:p>
        </p:txBody>
      </p:sp>
    </p:spTree>
    <p:extLst>
      <p:ext uri="{BB962C8B-B14F-4D97-AF65-F5344CB8AC3E}">
        <p14:creationId xmlns:p14="http://schemas.microsoft.com/office/powerpoint/2010/main" val="2428371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BFA0-8053-D9DE-A498-ADEEA1D57FFA}"/>
              </a:ext>
            </a:extLst>
          </p:cNvPr>
          <p:cNvSpPr>
            <a:spLocks noGrp="1"/>
          </p:cNvSpPr>
          <p:nvPr>
            <p:ph type="title"/>
          </p:nvPr>
        </p:nvSpPr>
        <p:spPr/>
        <p:txBody>
          <a:bodyPr/>
          <a:lstStyle/>
          <a:p>
            <a:r>
              <a:rPr lang="en-US" dirty="0"/>
              <a:t>“Ease” of Change</a:t>
            </a:r>
          </a:p>
        </p:txBody>
      </p:sp>
      <p:sp>
        <p:nvSpPr>
          <p:cNvPr id="3" name="Text Placeholder 2">
            <a:extLst>
              <a:ext uri="{FF2B5EF4-FFF2-40B4-BE49-F238E27FC236}">
                <a16:creationId xmlns:a16="http://schemas.microsoft.com/office/drawing/2014/main" id="{CA4A59F5-36F0-AA11-16FA-4334E811C656}"/>
              </a:ext>
            </a:extLst>
          </p:cNvPr>
          <p:cNvSpPr>
            <a:spLocks noGrp="1"/>
          </p:cNvSpPr>
          <p:nvPr>
            <p:ph type="body" idx="1"/>
          </p:nvPr>
        </p:nvSpPr>
        <p:spPr/>
        <p:txBody>
          <a:bodyPr>
            <a:normAutofit/>
          </a:bodyPr>
          <a:lstStyle/>
          <a:p>
            <a:r>
              <a:rPr lang="en-US" sz="1800" dirty="0"/>
              <a:t>Young program</a:t>
            </a:r>
          </a:p>
          <a:p>
            <a:pPr lvl="1"/>
            <a:r>
              <a:rPr lang="en-US" sz="1600" dirty="0"/>
              <a:t>Expectation of topics not set</a:t>
            </a:r>
          </a:p>
          <a:p>
            <a:r>
              <a:rPr lang="en-US" sz="1800" dirty="0"/>
              <a:t>Almost all students go into industry</a:t>
            </a:r>
          </a:p>
          <a:p>
            <a:pPr lvl="1"/>
            <a:r>
              <a:rPr lang="en-US" sz="1600" dirty="0"/>
              <a:t>Limited need for grad school prep</a:t>
            </a:r>
          </a:p>
          <a:p>
            <a:r>
              <a:rPr lang="en-US" sz="1800" dirty="0"/>
              <a:t>Small number of faculty</a:t>
            </a:r>
          </a:p>
          <a:p>
            <a:pPr lvl="1"/>
            <a:r>
              <a:rPr lang="en-US" sz="1600" dirty="0"/>
              <a:t>Easier consensus</a:t>
            </a:r>
          </a:p>
        </p:txBody>
      </p:sp>
    </p:spTree>
    <p:extLst>
      <p:ext uri="{BB962C8B-B14F-4D97-AF65-F5344CB8AC3E}">
        <p14:creationId xmlns:p14="http://schemas.microsoft.com/office/powerpoint/2010/main" val="11360834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C55D-BF81-F53F-4A36-3B316E1B0950}"/>
              </a:ext>
            </a:extLst>
          </p:cNvPr>
          <p:cNvSpPr>
            <a:spLocks noGrp="1"/>
          </p:cNvSpPr>
          <p:nvPr>
            <p:ph type="title"/>
          </p:nvPr>
        </p:nvSpPr>
        <p:spPr/>
        <p:txBody>
          <a:bodyPr/>
          <a:lstStyle/>
          <a:p>
            <a:r>
              <a:rPr lang="en-US" dirty="0"/>
              <a:t>Future integrations</a:t>
            </a:r>
          </a:p>
        </p:txBody>
      </p:sp>
      <p:sp>
        <p:nvSpPr>
          <p:cNvPr id="3" name="Text Placeholder 2">
            <a:extLst>
              <a:ext uri="{FF2B5EF4-FFF2-40B4-BE49-F238E27FC236}">
                <a16:creationId xmlns:a16="http://schemas.microsoft.com/office/drawing/2014/main" id="{9B508794-ACBC-77BF-D89C-4E0AAA2841C9}"/>
              </a:ext>
            </a:extLst>
          </p:cNvPr>
          <p:cNvSpPr>
            <a:spLocks noGrp="1"/>
          </p:cNvSpPr>
          <p:nvPr>
            <p:ph type="body" idx="1"/>
          </p:nvPr>
        </p:nvSpPr>
        <p:spPr>
          <a:xfrm>
            <a:off x="819150" y="1461052"/>
            <a:ext cx="7505700" cy="2977673"/>
          </a:xfrm>
        </p:spPr>
        <p:txBody>
          <a:bodyPr>
            <a:normAutofit fontScale="92500" lnSpcReduction="10000"/>
          </a:bodyPr>
          <a:lstStyle/>
          <a:p>
            <a:r>
              <a:rPr lang="en-US" sz="1800" dirty="0"/>
              <a:t>Single Photon Interference</a:t>
            </a:r>
          </a:p>
          <a:p>
            <a:pPr lvl="1"/>
            <a:r>
              <a:rPr lang="en-US" sz="1600" dirty="0">
                <a:hlinkClick r:id="rId2"/>
              </a:rPr>
              <a:t>https://people.reed.edu/~beckm/QM/</a:t>
            </a:r>
            <a:endParaRPr lang="en-US" sz="1600" dirty="0"/>
          </a:p>
          <a:p>
            <a:r>
              <a:rPr lang="en-US" sz="1800" dirty="0"/>
              <a:t>Brownian Motion and Smoke Chains</a:t>
            </a:r>
          </a:p>
          <a:p>
            <a:pPr lvl="1"/>
            <a:r>
              <a:rPr lang="en-US" sz="1600" dirty="0">
                <a:hlinkClick r:id="rId3"/>
              </a:rPr>
              <a:t>https://pubs.aip.org/aapt/ajp/article/91/4/316/2878662/An-economical-smoke-chamber-and-light-sheet?searchresult=1</a:t>
            </a:r>
            <a:endParaRPr lang="en-US" sz="1600" dirty="0"/>
          </a:p>
          <a:p>
            <a:r>
              <a:rPr lang="en-US" sz="1800" dirty="0"/>
              <a:t>Acoustic Trapping</a:t>
            </a:r>
          </a:p>
          <a:p>
            <a:pPr lvl="1"/>
            <a:r>
              <a:rPr lang="en-US" sz="1600" dirty="0">
                <a:hlinkClick r:id="rId4"/>
              </a:rPr>
              <a:t>https://pubs.aip.org/aapt/ajp/article/92/1/59/2930521/Acoustic-trapping-in-the-undergraduate-laboratory?searchresult=1</a:t>
            </a:r>
            <a:endParaRPr lang="en-US" sz="1600" dirty="0"/>
          </a:p>
          <a:p>
            <a:r>
              <a:rPr lang="en-US" sz="1800" dirty="0"/>
              <a:t>Light Scattering Phenomena</a:t>
            </a:r>
          </a:p>
          <a:p>
            <a:pPr lvl="1"/>
            <a:r>
              <a:rPr lang="en-US" sz="1600" dirty="0">
                <a:hlinkClick r:id="rId5"/>
              </a:rPr>
              <a:t>https://pubs.aip.org/aapt/ajp/article/69/2/129/1030277/Particle-size-determination-An-undergraduate-lab?searchresult=1</a:t>
            </a:r>
            <a:endParaRPr lang="en-US" sz="1600" dirty="0"/>
          </a:p>
          <a:p>
            <a:pPr marL="615950" lvl="1" indent="0">
              <a:buNone/>
            </a:pPr>
            <a:endParaRPr lang="en-US" sz="1600" dirty="0"/>
          </a:p>
          <a:p>
            <a:endParaRPr lang="en-US" sz="1800" dirty="0"/>
          </a:p>
        </p:txBody>
      </p:sp>
    </p:spTree>
    <p:extLst>
      <p:ext uri="{BB962C8B-B14F-4D97-AF65-F5344CB8AC3E}">
        <p14:creationId xmlns:p14="http://schemas.microsoft.com/office/powerpoint/2010/main" val="1840970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CB038-AC03-9E7D-F3AB-23696AAC6B15}"/>
              </a:ext>
            </a:extLst>
          </p:cNvPr>
          <p:cNvSpPr>
            <a:spLocks noGrp="1"/>
          </p:cNvSpPr>
          <p:nvPr>
            <p:ph type="ctrTitle"/>
          </p:nvPr>
        </p:nvSpPr>
        <p:spPr>
          <a:xfrm>
            <a:off x="1162227" y="2919314"/>
            <a:ext cx="7263925" cy="1448100"/>
          </a:xfrm>
        </p:spPr>
        <p:txBody>
          <a:bodyPr>
            <a:normAutofit fontScale="90000"/>
          </a:bodyPr>
          <a:lstStyle/>
          <a:p>
            <a:r>
              <a:rPr lang="en-US" dirty="0"/>
              <a:t>Integrating Theoretical, Computational, and Experimental Physics</a:t>
            </a:r>
          </a:p>
        </p:txBody>
      </p:sp>
      <p:sp>
        <p:nvSpPr>
          <p:cNvPr id="4" name="Rectangle 3">
            <a:extLst>
              <a:ext uri="{FF2B5EF4-FFF2-40B4-BE49-F238E27FC236}">
                <a16:creationId xmlns:a16="http://schemas.microsoft.com/office/drawing/2014/main" id="{76AD8DDF-101C-479E-047E-1DA7917E0A0C}"/>
              </a:ext>
            </a:extLst>
          </p:cNvPr>
          <p:cNvSpPr/>
          <p:nvPr/>
        </p:nvSpPr>
        <p:spPr>
          <a:xfrm>
            <a:off x="3257661" y="1443126"/>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 CEP</a:t>
            </a:r>
          </a:p>
        </p:txBody>
      </p:sp>
      <p:sp>
        <p:nvSpPr>
          <p:cNvPr id="5" name="Rectangle 4">
            <a:extLst>
              <a:ext uri="{FF2B5EF4-FFF2-40B4-BE49-F238E27FC236}">
                <a16:creationId xmlns:a16="http://schemas.microsoft.com/office/drawing/2014/main" id="{3828CCD8-8B17-A0B1-CD6E-6022C547429A}"/>
              </a:ext>
            </a:extLst>
          </p:cNvPr>
          <p:cNvSpPr/>
          <p:nvPr/>
        </p:nvSpPr>
        <p:spPr>
          <a:xfrm rot="797533">
            <a:off x="2683255" y="868852"/>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t>
            </a:r>
          </a:p>
        </p:txBody>
      </p:sp>
      <p:sp>
        <p:nvSpPr>
          <p:cNvPr id="6" name="Rectangle 5">
            <a:extLst>
              <a:ext uri="{FF2B5EF4-FFF2-40B4-BE49-F238E27FC236}">
                <a16:creationId xmlns:a16="http://schemas.microsoft.com/office/drawing/2014/main" id="{6750FF3E-643C-D6EC-6AC2-D45FEA6A6C75}"/>
              </a:ext>
            </a:extLst>
          </p:cNvPr>
          <p:cNvSpPr/>
          <p:nvPr/>
        </p:nvSpPr>
        <p:spPr>
          <a:xfrm>
            <a:off x="2607660" y="1960662"/>
            <a:ext cx="3073055" cy="1015663"/>
          </a:xfrm>
          <a:prstGeom prst="rect">
            <a:avLst/>
          </a:prstGeom>
          <a:noFill/>
        </p:spPr>
        <p:txBody>
          <a:bodyPr wrap="square" lIns="91440" tIns="45720" rIns="91440" bIns="45720">
            <a:spAutoFit/>
          </a:bodyPr>
          <a:lstStyle/>
          <a:p>
            <a:pPr algn="ctr"/>
            <a:r>
              <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t>
            </a:r>
          </a:p>
        </p:txBody>
      </p:sp>
      <p:sp>
        <p:nvSpPr>
          <p:cNvPr id="7" name="TextBox 6">
            <a:extLst>
              <a:ext uri="{FF2B5EF4-FFF2-40B4-BE49-F238E27FC236}">
                <a16:creationId xmlns:a16="http://schemas.microsoft.com/office/drawing/2014/main" id="{88B348B0-C703-CA59-DCB6-383B3B218886}"/>
              </a:ext>
            </a:extLst>
          </p:cNvPr>
          <p:cNvSpPr txBox="1"/>
          <p:nvPr/>
        </p:nvSpPr>
        <p:spPr>
          <a:xfrm>
            <a:off x="1055540" y="4668894"/>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pic>
        <p:nvPicPr>
          <p:cNvPr id="8" name="Picture 7">
            <a:extLst>
              <a:ext uri="{FF2B5EF4-FFF2-40B4-BE49-F238E27FC236}">
                <a16:creationId xmlns:a16="http://schemas.microsoft.com/office/drawing/2014/main" id="{6D4BE79B-8F56-65E3-0D24-59DB00C7E8B7}"/>
              </a:ext>
            </a:extLst>
          </p:cNvPr>
          <p:cNvPicPr>
            <a:picLocks noChangeAspect="1"/>
          </p:cNvPicPr>
          <p:nvPr/>
        </p:nvPicPr>
        <p:blipFill rotWithShape="1">
          <a:blip r:embed="rId2">
            <a:extLst>
              <a:ext uri="{BEBA8EAE-BF5A-486C-A8C5-ECC9F3942E4B}">
                <a14:imgProps xmlns:a14="http://schemas.microsoft.com/office/drawing/2010/main">
                  <a14:imgLayer>
                    <a14:imgEffect>
                      <a14:backgroundRemoval t="10000" b="90000" l="10000" r="90000"/>
                    </a14:imgEffect>
                  </a14:imgLayer>
                </a14:imgProps>
              </a:ext>
            </a:extLst>
          </a:blip>
          <a:srcRect l="15578" t="9120" r="20160" b="53920"/>
          <a:stretch/>
        </p:blipFill>
        <p:spPr>
          <a:xfrm>
            <a:off x="-191230" y="-122751"/>
            <a:ext cx="2040342" cy="1173480"/>
          </a:xfrm>
          <a:prstGeom prst="rect">
            <a:avLst/>
          </a:prstGeom>
        </p:spPr>
      </p:pic>
      <p:grpSp>
        <p:nvGrpSpPr>
          <p:cNvPr id="9" name="Group 8">
            <a:extLst>
              <a:ext uri="{FF2B5EF4-FFF2-40B4-BE49-F238E27FC236}">
                <a16:creationId xmlns:a16="http://schemas.microsoft.com/office/drawing/2014/main" id="{7CE15A8B-D886-DA15-075D-E2E20718A100}"/>
              </a:ext>
            </a:extLst>
          </p:cNvPr>
          <p:cNvGrpSpPr/>
          <p:nvPr/>
        </p:nvGrpSpPr>
        <p:grpSpPr>
          <a:xfrm>
            <a:off x="-1195919" y="716515"/>
            <a:ext cx="4980095" cy="3316821"/>
            <a:chOff x="1437655" y="800100"/>
            <a:chExt cx="8583263" cy="5716587"/>
          </a:xfrm>
        </p:grpSpPr>
        <p:pic>
          <p:nvPicPr>
            <p:cNvPr id="10" name="Picture 9">
              <a:extLst>
                <a:ext uri="{FF2B5EF4-FFF2-40B4-BE49-F238E27FC236}">
                  <a16:creationId xmlns:a16="http://schemas.microsoft.com/office/drawing/2014/main" id="{561D22E2-CE77-FB52-0C06-070A905AD20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11" name="Rectangle 10">
              <a:extLst>
                <a:ext uri="{FF2B5EF4-FFF2-40B4-BE49-F238E27FC236}">
                  <a16:creationId xmlns:a16="http://schemas.microsoft.com/office/drawing/2014/main" id="{789CA703-6A75-01C2-797E-FE69C4DDB1CB}"/>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12" name="Rectangle 11">
              <a:extLst>
                <a:ext uri="{FF2B5EF4-FFF2-40B4-BE49-F238E27FC236}">
                  <a16:creationId xmlns:a16="http://schemas.microsoft.com/office/drawing/2014/main" id="{4CC17746-D10A-78AF-1951-2DDA6B107835}"/>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 name="Rectangle 12">
              <a:extLst>
                <a:ext uri="{FF2B5EF4-FFF2-40B4-BE49-F238E27FC236}">
                  <a16:creationId xmlns:a16="http://schemas.microsoft.com/office/drawing/2014/main" id="{A5B994D6-A94C-1C51-7065-7E4429A1DA3A}"/>
                </a:ext>
              </a:extLst>
            </p:cNvPr>
            <p:cNvSpPr/>
            <p:nvPr/>
          </p:nvSpPr>
          <p:spPr>
            <a:xfrm rot="5243445">
              <a:off x="5075272" y="3462772"/>
              <a:ext cx="164441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14" name="Rectangle 13">
              <a:extLst>
                <a:ext uri="{FF2B5EF4-FFF2-40B4-BE49-F238E27FC236}">
                  <a16:creationId xmlns:a16="http://schemas.microsoft.com/office/drawing/2014/main" id="{FA0516ED-A870-9B71-C322-65EEE7DB6725}"/>
                </a:ext>
              </a:extLst>
            </p:cNvPr>
            <p:cNvSpPr/>
            <p:nvPr/>
          </p:nvSpPr>
          <p:spPr>
            <a:xfrm rot="4630221">
              <a:off x="5649692" y="3844153"/>
              <a:ext cx="2771640"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5" name="Rectangle 14">
              <a:extLst>
                <a:ext uri="{FF2B5EF4-FFF2-40B4-BE49-F238E27FC236}">
                  <a16:creationId xmlns:a16="http://schemas.microsoft.com/office/drawing/2014/main" id="{51169159-E2D3-10F6-B440-23BD92348EF4}"/>
                </a:ext>
              </a:extLst>
            </p:cNvPr>
            <p:cNvSpPr/>
            <p:nvPr/>
          </p:nvSpPr>
          <p:spPr>
            <a:xfrm rot="6154608">
              <a:off x="3280920" y="3885166"/>
              <a:ext cx="248430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Tree>
    <p:extLst>
      <p:ext uri="{BB962C8B-B14F-4D97-AF65-F5344CB8AC3E}">
        <p14:creationId xmlns:p14="http://schemas.microsoft.com/office/powerpoint/2010/main" val="1462016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921C6-8BD6-82FC-B96D-0663146DDC37}"/>
              </a:ext>
            </a:extLst>
          </p:cNvPr>
          <p:cNvSpPr>
            <a:spLocks noGrp="1"/>
          </p:cNvSpPr>
          <p:nvPr>
            <p:ph type="title"/>
          </p:nvPr>
        </p:nvSpPr>
        <p:spPr/>
        <p:txBody>
          <a:bodyPr/>
          <a:lstStyle/>
          <a:p>
            <a:r>
              <a:rPr lang="en-US" u="sng" dirty="0"/>
              <a:t>My</a:t>
            </a:r>
            <a:r>
              <a:rPr lang="en-US" dirty="0"/>
              <a:t> ITCEP Agenda</a:t>
            </a:r>
          </a:p>
        </p:txBody>
      </p:sp>
      <p:sp>
        <p:nvSpPr>
          <p:cNvPr id="3" name="Text Placeholder 2">
            <a:extLst>
              <a:ext uri="{FF2B5EF4-FFF2-40B4-BE49-F238E27FC236}">
                <a16:creationId xmlns:a16="http://schemas.microsoft.com/office/drawing/2014/main" id="{5D298F8D-1514-30CB-FA9B-41EF5F6BC295}"/>
              </a:ext>
            </a:extLst>
          </p:cNvPr>
          <p:cNvSpPr>
            <a:spLocks noGrp="1"/>
          </p:cNvSpPr>
          <p:nvPr>
            <p:ph type="body" idx="1"/>
          </p:nvPr>
        </p:nvSpPr>
        <p:spPr>
          <a:xfrm>
            <a:off x="113472" y="1550505"/>
            <a:ext cx="6556750" cy="4151656"/>
          </a:xfrm>
        </p:spPr>
        <p:txBody>
          <a:bodyPr>
            <a:normAutofit/>
          </a:bodyPr>
          <a:lstStyle/>
          <a:p>
            <a:r>
              <a:rPr lang="en-US" sz="2000" dirty="0"/>
              <a:t>Integrate theory, computation, experiment into traditional theory-based courses </a:t>
            </a:r>
            <a:r>
              <a:rPr lang="en-US" sz="2000" u="sng" dirty="0"/>
              <a:t>and</a:t>
            </a:r>
            <a:r>
              <a:rPr lang="en-US" sz="2000" dirty="0"/>
              <a:t> lab-based courses</a:t>
            </a:r>
          </a:p>
          <a:p>
            <a:endParaRPr lang="en-US" sz="2000" dirty="0"/>
          </a:p>
        </p:txBody>
      </p:sp>
      <p:grpSp>
        <p:nvGrpSpPr>
          <p:cNvPr id="4" name="Group 3">
            <a:extLst>
              <a:ext uri="{FF2B5EF4-FFF2-40B4-BE49-F238E27FC236}">
                <a16:creationId xmlns:a16="http://schemas.microsoft.com/office/drawing/2014/main" id="{E12C5EC1-4BFB-D1AE-6872-4B36F3B8B821}"/>
              </a:ext>
            </a:extLst>
          </p:cNvPr>
          <p:cNvGrpSpPr/>
          <p:nvPr/>
        </p:nvGrpSpPr>
        <p:grpSpPr>
          <a:xfrm>
            <a:off x="5312703" y="141789"/>
            <a:ext cx="4980095" cy="3316821"/>
            <a:chOff x="1437655" y="800100"/>
            <a:chExt cx="8583263" cy="5716587"/>
          </a:xfrm>
        </p:grpSpPr>
        <p:pic>
          <p:nvPicPr>
            <p:cNvPr id="5" name="Picture 4">
              <a:extLst>
                <a:ext uri="{FF2B5EF4-FFF2-40B4-BE49-F238E27FC236}">
                  <a16:creationId xmlns:a16="http://schemas.microsoft.com/office/drawing/2014/main" id="{2D2802F6-272C-D7D6-A9A3-714BBAD6008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0CE86574-EBE5-7207-F83C-09F1AA7F9E4F}"/>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7" name="Rectangle 6">
              <a:extLst>
                <a:ext uri="{FF2B5EF4-FFF2-40B4-BE49-F238E27FC236}">
                  <a16:creationId xmlns:a16="http://schemas.microsoft.com/office/drawing/2014/main" id="{718776D7-B388-20BE-3B27-2B99343FCD10}"/>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Rectangle 7">
              <a:extLst>
                <a:ext uri="{FF2B5EF4-FFF2-40B4-BE49-F238E27FC236}">
                  <a16:creationId xmlns:a16="http://schemas.microsoft.com/office/drawing/2014/main" id="{AC8E41DF-7830-A10F-7B94-9A013F16790F}"/>
                </a:ext>
              </a:extLst>
            </p:cNvPr>
            <p:cNvSpPr/>
            <p:nvPr/>
          </p:nvSpPr>
          <p:spPr>
            <a:xfrm rot="5243445">
              <a:off x="5075272" y="3462772"/>
              <a:ext cx="164441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9" name="Rectangle 8">
              <a:extLst>
                <a:ext uri="{FF2B5EF4-FFF2-40B4-BE49-F238E27FC236}">
                  <a16:creationId xmlns:a16="http://schemas.microsoft.com/office/drawing/2014/main" id="{B2243B23-36C6-AD71-ADCF-F6CBC6947E32}"/>
                </a:ext>
              </a:extLst>
            </p:cNvPr>
            <p:cNvSpPr/>
            <p:nvPr/>
          </p:nvSpPr>
          <p:spPr>
            <a:xfrm rot="4630221">
              <a:off x="5649692" y="3844153"/>
              <a:ext cx="2771640"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0" name="Rectangle 9">
              <a:extLst>
                <a:ext uri="{FF2B5EF4-FFF2-40B4-BE49-F238E27FC236}">
                  <a16:creationId xmlns:a16="http://schemas.microsoft.com/office/drawing/2014/main" id="{7F26DEF6-F0C3-E8E0-60ED-1158C5F955A0}"/>
                </a:ext>
              </a:extLst>
            </p:cNvPr>
            <p:cNvSpPr/>
            <p:nvPr/>
          </p:nvSpPr>
          <p:spPr>
            <a:xfrm rot="6154608">
              <a:off x="3280920" y="3885166"/>
              <a:ext cx="248430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1" name="TextBox 10">
            <a:extLst>
              <a:ext uri="{FF2B5EF4-FFF2-40B4-BE49-F238E27FC236}">
                <a16:creationId xmlns:a16="http://schemas.microsoft.com/office/drawing/2014/main" id="{A27D1E91-CBD5-B30A-D9DE-3F6647085B79}"/>
              </a:ext>
            </a:extLst>
          </p:cNvPr>
          <p:cNvSpPr txBox="1"/>
          <p:nvPr/>
        </p:nvSpPr>
        <p:spPr>
          <a:xfrm>
            <a:off x="711007" y="4881890"/>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spTree>
    <p:extLst>
      <p:ext uri="{BB962C8B-B14F-4D97-AF65-F5344CB8AC3E}">
        <p14:creationId xmlns:p14="http://schemas.microsoft.com/office/powerpoint/2010/main" val="34164402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921C6-8BD6-82FC-B96D-0663146DDC37}"/>
              </a:ext>
            </a:extLst>
          </p:cNvPr>
          <p:cNvSpPr>
            <a:spLocks noGrp="1"/>
          </p:cNvSpPr>
          <p:nvPr>
            <p:ph type="title"/>
          </p:nvPr>
        </p:nvSpPr>
        <p:spPr/>
        <p:txBody>
          <a:bodyPr/>
          <a:lstStyle/>
          <a:p>
            <a:r>
              <a:rPr lang="en-US" dirty="0"/>
              <a:t>Creating Resources</a:t>
            </a:r>
          </a:p>
        </p:txBody>
      </p:sp>
      <p:sp>
        <p:nvSpPr>
          <p:cNvPr id="3" name="Text Placeholder 2">
            <a:extLst>
              <a:ext uri="{FF2B5EF4-FFF2-40B4-BE49-F238E27FC236}">
                <a16:creationId xmlns:a16="http://schemas.microsoft.com/office/drawing/2014/main" id="{5D298F8D-1514-30CB-FA9B-41EF5F6BC295}"/>
              </a:ext>
            </a:extLst>
          </p:cNvPr>
          <p:cNvSpPr>
            <a:spLocks noGrp="1"/>
          </p:cNvSpPr>
          <p:nvPr>
            <p:ph type="body" idx="1"/>
          </p:nvPr>
        </p:nvSpPr>
        <p:spPr>
          <a:xfrm>
            <a:off x="113472" y="1464728"/>
            <a:ext cx="6556750" cy="4151656"/>
          </a:xfrm>
        </p:spPr>
        <p:txBody>
          <a:bodyPr>
            <a:normAutofit/>
          </a:bodyPr>
          <a:lstStyle/>
          <a:p>
            <a:r>
              <a:rPr lang="en-US" sz="2000" dirty="0"/>
              <a:t>What does ITCEP look like?</a:t>
            </a:r>
          </a:p>
          <a:p>
            <a:r>
              <a:rPr lang="en-US" sz="2000" dirty="0"/>
              <a:t>Not everyone has skills in all three areas across all fields of physics</a:t>
            </a:r>
          </a:p>
          <a:p>
            <a:endParaRPr lang="en-US" sz="2000" dirty="0"/>
          </a:p>
          <a:p>
            <a:r>
              <a:rPr lang="en-US" sz="2000" dirty="0"/>
              <a:t>Provide resources to integrate all three aspects into all courses across the curriculum</a:t>
            </a:r>
          </a:p>
          <a:p>
            <a:pPr lvl="1"/>
            <a:r>
              <a:rPr lang="en-US" sz="1800" dirty="0"/>
              <a:t>Resources must be modular</a:t>
            </a:r>
          </a:p>
          <a:p>
            <a:pPr lvl="1"/>
            <a:r>
              <a:rPr lang="en-US" sz="1800" dirty="0"/>
              <a:t>Resources must be scalable</a:t>
            </a:r>
          </a:p>
          <a:p>
            <a:pPr lvl="1"/>
            <a:r>
              <a:rPr lang="en-US" sz="1800" dirty="0"/>
              <a:t>Experiments should be low-cost or use common equipment as much as possible</a:t>
            </a:r>
          </a:p>
        </p:txBody>
      </p:sp>
      <p:grpSp>
        <p:nvGrpSpPr>
          <p:cNvPr id="4" name="Group 3">
            <a:extLst>
              <a:ext uri="{FF2B5EF4-FFF2-40B4-BE49-F238E27FC236}">
                <a16:creationId xmlns:a16="http://schemas.microsoft.com/office/drawing/2014/main" id="{E12C5EC1-4BFB-D1AE-6872-4B36F3B8B821}"/>
              </a:ext>
            </a:extLst>
          </p:cNvPr>
          <p:cNvGrpSpPr/>
          <p:nvPr/>
        </p:nvGrpSpPr>
        <p:grpSpPr>
          <a:xfrm>
            <a:off x="5312703" y="372526"/>
            <a:ext cx="4980095" cy="3316821"/>
            <a:chOff x="1437655" y="800100"/>
            <a:chExt cx="8583263" cy="5716587"/>
          </a:xfrm>
        </p:grpSpPr>
        <p:pic>
          <p:nvPicPr>
            <p:cNvPr id="5" name="Picture 4">
              <a:extLst>
                <a:ext uri="{FF2B5EF4-FFF2-40B4-BE49-F238E27FC236}">
                  <a16:creationId xmlns:a16="http://schemas.microsoft.com/office/drawing/2014/main" id="{2D2802F6-272C-D7D6-A9A3-714BBAD6008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40137" y1="74047" x2="40137" y2="74047"/>
                        </a14:backgroundRemoval>
                      </a14:imgEffect>
                    </a14:imgLayer>
                  </a14:imgProps>
                </a:ext>
              </a:extLst>
            </a:blip>
            <a:stretch>
              <a:fillRect/>
            </a:stretch>
          </p:blipFill>
          <p:spPr>
            <a:xfrm>
              <a:off x="1437655" y="800100"/>
              <a:ext cx="8583263" cy="5716587"/>
            </a:xfrm>
            <a:prstGeom prst="rect">
              <a:avLst/>
            </a:prstGeom>
          </p:spPr>
        </p:pic>
        <p:sp>
          <p:nvSpPr>
            <p:cNvPr id="6" name="Rectangle 5">
              <a:extLst>
                <a:ext uri="{FF2B5EF4-FFF2-40B4-BE49-F238E27FC236}">
                  <a16:creationId xmlns:a16="http://schemas.microsoft.com/office/drawing/2014/main" id="{0CE86574-EBE5-7207-F83C-09F1AA7F9E4F}"/>
                </a:ext>
              </a:extLst>
            </p:cNvPr>
            <p:cNvSpPr/>
            <p:nvPr/>
          </p:nvSpPr>
          <p:spPr>
            <a:xfrm>
              <a:off x="4587146" y="1702889"/>
              <a:ext cx="2592095" cy="1018877"/>
            </a:xfrm>
            <a:prstGeom prst="rect">
              <a:avLst/>
            </a:prstGeom>
            <a:noFill/>
          </p:spPr>
          <p:txBody>
            <a:bodyPr wrap="none" lIns="91440" tIns="45720" rIns="91440" bIns="45720">
              <a:prstTxWarp prst="textArchDown">
                <a:avLst>
                  <a:gd name="adj" fmla="val 1101308"/>
                </a:avLst>
              </a:prstTxWarp>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Physics</a:t>
              </a:r>
            </a:p>
          </p:txBody>
        </p:sp>
        <p:sp>
          <p:nvSpPr>
            <p:cNvPr id="7" name="Rectangle 6">
              <a:extLst>
                <a:ext uri="{FF2B5EF4-FFF2-40B4-BE49-F238E27FC236}">
                  <a16:creationId xmlns:a16="http://schemas.microsoft.com/office/drawing/2014/main" id="{718776D7-B388-20BE-3B27-2B99343FCD10}"/>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Rectangle 7">
              <a:extLst>
                <a:ext uri="{FF2B5EF4-FFF2-40B4-BE49-F238E27FC236}">
                  <a16:creationId xmlns:a16="http://schemas.microsoft.com/office/drawing/2014/main" id="{AC8E41DF-7830-A10F-7B94-9A013F16790F}"/>
                </a:ext>
              </a:extLst>
            </p:cNvPr>
            <p:cNvSpPr/>
            <p:nvPr/>
          </p:nvSpPr>
          <p:spPr>
            <a:xfrm rot="5243445">
              <a:off x="5075272" y="3462772"/>
              <a:ext cx="164441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Theory</a:t>
              </a:r>
            </a:p>
          </p:txBody>
        </p:sp>
        <p:sp>
          <p:nvSpPr>
            <p:cNvPr id="9" name="Rectangle 8">
              <a:extLst>
                <a:ext uri="{FF2B5EF4-FFF2-40B4-BE49-F238E27FC236}">
                  <a16:creationId xmlns:a16="http://schemas.microsoft.com/office/drawing/2014/main" id="{B2243B23-36C6-AD71-ADCF-F6CBC6947E32}"/>
                </a:ext>
              </a:extLst>
            </p:cNvPr>
            <p:cNvSpPr/>
            <p:nvPr/>
          </p:nvSpPr>
          <p:spPr>
            <a:xfrm rot="4630221">
              <a:off x="5649692" y="3844153"/>
              <a:ext cx="2771640"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Computation</a:t>
              </a:r>
            </a:p>
          </p:txBody>
        </p:sp>
        <p:sp>
          <p:nvSpPr>
            <p:cNvPr id="10" name="Rectangle 9">
              <a:extLst>
                <a:ext uri="{FF2B5EF4-FFF2-40B4-BE49-F238E27FC236}">
                  <a16:creationId xmlns:a16="http://schemas.microsoft.com/office/drawing/2014/main" id="{7F26DEF6-F0C3-E8E0-60ED-1158C5F955A0}"/>
                </a:ext>
              </a:extLst>
            </p:cNvPr>
            <p:cNvSpPr/>
            <p:nvPr/>
          </p:nvSpPr>
          <p:spPr>
            <a:xfrm rot="6154608">
              <a:off x="3280920" y="3885166"/>
              <a:ext cx="2484307" cy="636549"/>
            </a:xfrm>
            <a:prstGeom prst="rect">
              <a:avLst/>
            </a:prstGeom>
            <a:noFill/>
          </p:spPr>
          <p:txBody>
            <a:bodyPr wrap="none" lIns="91440" tIns="45720" rIns="91440" bIns="45720">
              <a:spAutoFit/>
            </a:bodyPr>
            <a:lstStyle/>
            <a:p>
              <a:pPr algn="ctr"/>
              <a:r>
                <a:rPr lang="en-US" sz="1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Experiment</a:t>
              </a:r>
            </a:p>
          </p:txBody>
        </p:sp>
      </p:grpSp>
      <p:sp>
        <p:nvSpPr>
          <p:cNvPr id="11" name="TextBox 10">
            <a:extLst>
              <a:ext uri="{FF2B5EF4-FFF2-40B4-BE49-F238E27FC236}">
                <a16:creationId xmlns:a16="http://schemas.microsoft.com/office/drawing/2014/main" id="{A27D1E91-CBD5-B30A-D9DE-3F6647085B79}"/>
              </a:ext>
            </a:extLst>
          </p:cNvPr>
          <p:cNvSpPr txBox="1"/>
          <p:nvPr/>
        </p:nvSpPr>
        <p:spPr>
          <a:xfrm>
            <a:off x="711007" y="4881890"/>
            <a:ext cx="7721986" cy="261610"/>
          </a:xfrm>
          <a:prstGeom prst="rect">
            <a:avLst/>
          </a:prstGeom>
          <a:noFill/>
        </p:spPr>
        <p:txBody>
          <a:bodyPr wrap="none" rtlCol="0">
            <a:spAutoFit/>
          </a:bodyPr>
          <a:lstStyle/>
          <a:p>
            <a:r>
              <a:rPr lang="en-US" sz="1100" dirty="0"/>
              <a:t>[Three-legged stool]. (n.d.). Retrieved July 23, 2018, from https://</a:t>
            </a:r>
            <a:r>
              <a:rPr lang="en-US" sz="1100" dirty="0" err="1"/>
              <a:t>marketvolt.com</a:t>
            </a:r>
            <a:r>
              <a:rPr lang="en-US" sz="1100" dirty="0"/>
              <a:t>/2017/05/marketing-is-a-three-legged-stool/</a:t>
            </a:r>
          </a:p>
        </p:txBody>
      </p:sp>
    </p:spTree>
    <p:extLst>
      <p:ext uri="{BB962C8B-B14F-4D97-AF65-F5344CB8AC3E}">
        <p14:creationId xmlns:p14="http://schemas.microsoft.com/office/powerpoint/2010/main" val="3215638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60AAB-FE0E-C8DD-22F8-1F32469F0D56}"/>
              </a:ext>
            </a:extLst>
          </p:cNvPr>
          <p:cNvSpPr>
            <a:spLocks noGrp="1"/>
          </p:cNvSpPr>
          <p:nvPr>
            <p:ph type="title"/>
          </p:nvPr>
        </p:nvSpPr>
        <p:spPr/>
        <p:txBody>
          <a:bodyPr/>
          <a:lstStyle/>
          <a:p>
            <a:r>
              <a:rPr lang="en-US" dirty="0"/>
              <a:t>Classical Mechanics (Fall 2024)</a:t>
            </a:r>
          </a:p>
        </p:txBody>
      </p:sp>
      <p:sp>
        <p:nvSpPr>
          <p:cNvPr id="3" name="Text Placeholder 2">
            <a:extLst>
              <a:ext uri="{FF2B5EF4-FFF2-40B4-BE49-F238E27FC236}">
                <a16:creationId xmlns:a16="http://schemas.microsoft.com/office/drawing/2014/main" id="{063B9805-B3E1-0D1A-DE24-C2C7F8D0A8E2}"/>
              </a:ext>
            </a:extLst>
          </p:cNvPr>
          <p:cNvSpPr>
            <a:spLocks noGrp="1"/>
          </p:cNvSpPr>
          <p:nvPr>
            <p:ph type="body" idx="1"/>
          </p:nvPr>
        </p:nvSpPr>
        <p:spPr/>
        <p:txBody>
          <a:bodyPr>
            <a:normAutofit lnSpcReduction="10000"/>
          </a:bodyPr>
          <a:lstStyle/>
          <a:p>
            <a:r>
              <a:rPr lang="en-US" sz="1600" dirty="0"/>
              <a:t>Shift from three 1-hour lectures to  two 1-hour lectures and one 2-hour lab per week</a:t>
            </a:r>
          </a:p>
          <a:p>
            <a:r>
              <a:rPr lang="en-US" sz="1600" dirty="0"/>
              <a:t>Experiments: Physics of toys</a:t>
            </a:r>
          </a:p>
          <a:p>
            <a:pPr lvl="1"/>
            <a:r>
              <a:rPr lang="en-US" sz="1400" dirty="0"/>
              <a:t>Parachute</a:t>
            </a:r>
          </a:p>
          <a:p>
            <a:pPr lvl="1"/>
            <a:r>
              <a:rPr lang="en-US" sz="1400" dirty="0"/>
              <a:t>Swings</a:t>
            </a:r>
          </a:p>
          <a:p>
            <a:pPr lvl="1"/>
            <a:r>
              <a:rPr lang="en-US" sz="1400" dirty="0"/>
              <a:t>Slinkys</a:t>
            </a:r>
          </a:p>
          <a:p>
            <a:pPr lvl="1"/>
            <a:r>
              <a:rPr lang="en-US" sz="1400" dirty="0"/>
              <a:t>Gravity well</a:t>
            </a:r>
          </a:p>
          <a:p>
            <a:pPr lvl="1"/>
            <a:r>
              <a:rPr lang="en-US" sz="1400" dirty="0"/>
              <a:t>Rattleback</a:t>
            </a:r>
          </a:p>
          <a:p>
            <a:pPr lvl="1"/>
            <a:r>
              <a:rPr lang="en-US" sz="1400" dirty="0" err="1"/>
              <a:t>Tipee</a:t>
            </a:r>
            <a:r>
              <a:rPr lang="en-US" sz="1400" dirty="0"/>
              <a:t> Top and other tops</a:t>
            </a:r>
          </a:p>
          <a:p>
            <a:pPr lvl="1"/>
            <a:endParaRPr lang="en-US" sz="1400" dirty="0"/>
          </a:p>
        </p:txBody>
      </p:sp>
    </p:spTree>
    <p:extLst>
      <p:ext uri="{BB962C8B-B14F-4D97-AF65-F5344CB8AC3E}">
        <p14:creationId xmlns:p14="http://schemas.microsoft.com/office/powerpoint/2010/main" val="878045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AB807-D44B-2D2E-79FB-385D0532C3F2}"/>
              </a:ext>
            </a:extLst>
          </p:cNvPr>
          <p:cNvSpPr>
            <a:spLocks noGrp="1"/>
          </p:cNvSpPr>
          <p:nvPr>
            <p:ph type="title"/>
          </p:nvPr>
        </p:nvSpPr>
        <p:spPr/>
        <p:txBody>
          <a:bodyPr/>
          <a:lstStyle/>
          <a:p>
            <a:r>
              <a:rPr lang="en-US" dirty="0"/>
              <a:t>Quantum Mechanics (Spring 2025)</a:t>
            </a:r>
          </a:p>
        </p:txBody>
      </p:sp>
      <p:sp>
        <p:nvSpPr>
          <p:cNvPr id="3" name="Text Placeholder 2">
            <a:extLst>
              <a:ext uri="{FF2B5EF4-FFF2-40B4-BE49-F238E27FC236}">
                <a16:creationId xmlns:a16="http://schemas.microsoft.com/office/drawing/2014/main" id="{1482900D-86AF-E07A-C39D-E2409BBE8CCF}"/>
              </a:ext>
            </a:extLst>
          </p:cNvPr>
          <p:cNvSpPr>
            <a:spLocks noGrp="1"/>
          </p:cNvSpPr>
          <p:nvPr>
            <p:ph type="body" idx="1"/>
          </p:nvPr>
        </p:nvSpPr>
        <p:spPr/>
        <p:txBody>
          <a:bodyPr>
            <a:normAutofit/>
          </a:bodyPr>
          <a:lstStyle/>
          <a:p>
            <a:r>
              <a:rPr lang="en-US" sz="1600" dirty="0"/>
              <a:t>Shift from three 1-hour lectures to  two 1-hour lectures and one 2-hour lab per week</a:t>
            </a:r>
          </a:p>
          <a:p>
            <a:r>
              <a:rPr lang="en-US" sz="1600" dirty="0"/>
              <a:t>Experiments:</a:t>
            </a:r>
          </a:p>
          <a:p>
            <a:pPr lvl="1"/>
            <a:r>
              <a:rPr lang="en-US" sz="1400" dirty="0"/>
              <a:t>Polarized light</a:t>
            </a:r>
          </a:p>
          <a:p>
            <a:pPr lvl="1"/>
            <a:r>
              <a:rPr lang="en-US" sz="1400" dirty="0"/>
              <a:t>Mach-Zehnder interferometer</a:t>
            </a:r>
          </a:p>
          <a:p>
            <a:pPr lvl="1"/>
            <a:r>
              <a:rPr lang="en-US" sz="1400" dirty="0"/>
              <a:t>NMR (</a:t>
            </a:r>
            <a:r>
              <a:rPr lang="en-US" sz="1400" dirty="0" err="1"/>
              <a:t>Teachspin</a:t>
            </a:r>
            <a:r>
              <a:rPr lang="en-US" sz="1400" dirty="0"/>
              <a:t> Quantum Control)</a:t>
            </a:r>
          </a:p>
          <a:p>
            <a:pPr lvl="1"/>
            <a:r>
              <a:rPr lang="en-US" sz="1400" dirty="0"/>
              <a:t>Single-photon interference</a:t>
            </a:r>
          </a:p>
          <a:p>
            <a:endParaRPr lang="en-US" sz="1400" dirty="0"/>
          </a:p>
        </p:txBody>
      </p:sp>
    </p:spTree>
    <p:extLst>
      <p:ext uri="{BB962C8B-B14F-4D97-AF65-F5344CB8AC3E}">
        <p14:creationId xmlns:p14="http://schemas.microsoft.com/office/powerpoint/2010/main" val="3814309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64B7C-36E4-FF1C-15F0-1DADBE6A1C6D}"/>
              </a:ext>
            </a:extLst>
          </p:cNvPr>
          <p:cNvSpPr>
            <a:spLocks noGrp="1"/>
          </p:cNvSpPr>
          <p:nvPr>
            <p:ph type="title"/>
          </p:nvPr>
        </p:nvSpPr>
        <p:spPr/>
        <p:txBody>
          <a:bodyPr/>
          <a:lstStyle/>
          <a:p>
            <a:r>
              <a:rPr lang="en-US" dirty="0"/>
              <a:t>A Call to the Community!</a:t>
            </a:r>
          </a:p>
        </p:txBody>
      </p:sp>
      <p:sp>
        <p:nvSpPr>
          <p:cNvPr id="3" name="Text Placeholder 2">
            <a:extLst>
              <a:ext uri="{FF2B5EF4-FFF2-40B4-BE49-F238E27FC236}">
                <a16:creationId xmlns:a16="http://schemas.microsoft.com/office/drawing/2014/main" id="{45F5F273-0EBD-4D1F-28EF-F127402E3B5B}"/>
              </a:ext>
            </a:extLst>
          </p:cNvPr>
          <p:cNvSpPr>
            <a:spLocks noGrp="1"/>
          </p:cNvSpPr>
          <p:nvPr>
            <p:ph type="body" idx="1"/>
          </p:nvPr>
        </p:nvSpPr>
        <p:spPr>
          <a:xfrm>
            <a:off x="160248" y="1990724"/>
            <a:ext cx="7264282" cy="2561397"/>
          </a:xfrm>
        </p:spPr>
        <p:txBody>
          <a:bodyPr>
            <a:normAutofit lnSpcReduction="10000"/>
          </a:bodyPr>
          <a:lstStyle/>
          <a:p>
            <a:r>
              <a:rPr lang="en-US" sz="1800" dirty="0"/>
              <a:t>Submit activities or other material to PICUP Faculty commons</a:t>
            </a:r>
          </a:p>
          <a:p>
            <a:r>
              <a:rPr lang="en-US" sz="1800" dirty="0"/>
              <a:t>Students should have to rely on theory, computational modeling, and experimentation</a:t>
            </a:r>
          </a:p>
          <a:p>
            <a:endParaRPr lang="en-US" sz="1800" dirty="0"/>
          </a:p>
          <a:p>
            <a:endParaRPr lang="en-US" sz="1800" dirty="0"/>
          </a:p>
          <a:p>
            <a:endParaRPr lang="en-US" sz="1800" dirty="0"/>
          </a:p>
          <a:p>
            <a:r>
              <a:rPr lang="en-US" sz="1400" dirty="0"/>
              <a:t>PICUP Faculty Commons submission: </a:t>
            </a:r>
            <a:r>
              <a:rPr lang="en-US" sz="1400" dirty="0">
                <a:hlinkClick r:id="rId2"/>
              </a:rPr>
              <a:t>https://www.compadre.org/PICUP/exercises/Guidelines-Technical.cfm?FA=2</a:t>
            </a:r>
            <a:endParaRPr lang="en-US" sz="1400" dirty="0"/>
          </a:p>
          <a:p>
            <a:endParaRPr lang="en-US" sz="1800" dirty="0"/>
          </a:p>
        </p:txBody>
      </p:sp>
      <p:sp>
        <p:nvSpPr>
          <p:cNvPr id="4" name="TextBox 3">
            <a:extLst>
              <a:ext uri="{FF2B5EF4-FFF2-40B4-BE49-F238E27FC236}">
                <a16:creationId xmlns:a16="http://schemas.microsoft.com/office/drawing/2014/main" id="{85DE570B-7920-105F-E23D-5BAC67E4DC19}"/>
              </a:ext>
            </a:extLst>
          </p:cNvPr>
          <p:cNvSpPr txBox="1"/>
          <p:nvPr/>
        </p:nvSpPr>
        <p:spPr>
          <a:xfrm>
            <a:off x="323021" y="4629250"/>
            <a:ext cx="8497957" cy="261610"/>
          </a:xfrm>
          <a:prstGeom prst="rect">
            <a:avLst/>
          </a:prstGeom>
          <a:noFill/>
        </p:spPr>
        <p:txBody>
          <a:bodyPr wrap="square" rtlCol="0">
            <a:spAutoFit/>
          </a:bodyPr>
          <a:lstStyle/>
          <a:p>
            <a:r>
              <a:rPr lang="en-US" sz="1100" dirty="0"/>
              <a:t>Horn Image: Vincent Le </a:t>
            </a:r>
            <a:r>
              <a:rPr lang="en-US" sz="1100" dirty="0" err="1"/>
              <a:t>Moign</a:t>
            </a:r>
            <a:r>
              <a:rPr lang="en-US" sz="1100" dirty="0"/>
              <a:t>, CC BY 4.0 &lt;https://</a:t>
            </a:r>
            <a:r>
              <a:rPr lang="en-US" sz="1100" dirty="0" err="1"/>
              <a:t>creativecommons.org</a:t>
            </a:r>
            <a:r>
              <a:rPr lang="en-US" sz="1100" dirty="0"/>
              <a:t>/licenses/by/4.0&gt;, via Wikimedia Commons</a:t>
            </a:r>
          </a:p>
        </p:txBody>
      </p:sp>
      <p:pic>
        <p:nvPicPr>
          <p:cNvPr id="5" name="Picture 4">
            <a:extLst>
              <a:ext uri="{FF2B5EF4-FFF2-40B4-BE49-F238E27FC236}">
                <a16:creationId xmlns:a16="http://schemas.microsoft.com/office/drawing/2014/main" id="{A1BC194B-E034-473B-C6ED-D0D3F5EA705E}"/>
              </a:ext>
            </a:extLst>
          </p:cNvPr>
          <p:cNvPicPr>
            <a:picLocks noChangeAspect="1"/>
          </p:cNvPicPr>
          <p:nvPr/>
        </p:nvPicPr>
        <p:blipFill>
          <a:blip r:embed="rId3"/>
          <a:stretch>
            <a:fillRect/>
          </a:stretch>
        </p:blipFill>
        <p:spPr>
          <a:xfrm rot="2415181">
            <a:off x="6068362" y="143149"/>
            <a:ext cx="2359500" cy="2359500"/>
          </a:xfrm>
          <a:prstGeom prst="rect">
            <a:avLst/>
          </a:prstGeom>
        </p:spPr>
      </p:pic>
    </p:spTree>
    <p:extLst>
      <p:ext uri="{BB962C8B-B14F-4D97-AF65-F5344CB8AC3E}">
        <p14:creationId xmlns:p14="http://schemas.microsoft.com/office/powerpoint/2010/main" val="1488120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B3BB1-6874-D400-FF97-5FC2F044929E}"/>
              </a:ext>
            </a:extLst>
          </p:cNvPr>
          <p:cNvSpPr>
            <a:spLocks noGrp="1"/>
          </p:cNvSpPr>
          <p:nvPr>
            <p:ph type="title"/>
          </p:nvPr>
        </p:nvSpPr>
        <p:spPr>
          <a:xfrm>
            <a:off x="1195364" y="1036125"/>
            <a:ext cx="7505700" cy="954600"/>
          </a:xfrm>
        </p:spPr>
        <p:txBody>
          <a:bodyPr>
            <a:normAutofit fontScale="90000"/>
          </a:bodyPr>
          <a:lstStyle/>
          <a:p>
            <a:r>
              <a:rPr lang="en-US" dirty="0"/>
              <a:t>Integrating Computational and Experimental Physics</a:t>
            </a:r>
          </a:p>
        </p:txBody>
      </p:sp>
      <p:sp>
        <p:nvSpPr>
          <p:cNvPr id="3" name="Text Placeholder 2">
            <a:extLst>
              <a:ext uri="{FF2B5EF4-FFF2-40B4-BE49-F238E27FC236}">
                <a16:creationId xmlns:a16="http://schemas.microsoft.com/office/drawing/2014/main" id="{50CA043E-9B17-C466-5AF0-4AC6E6DEBF62}"/>
              </a:ext>
            </a:extLst>
          </p:cNvPr>
          <p:cNvSpPr>
            <a:spLocks noGrp="1"/>
          </p:cNvSpPr>
          <p:nvPr>
            <p:ph type="body" idx="1"/>
          </p:nvPr>
        </p:nvSpPr>
        <p:spPr/>
        <p:txBody>
          <a:bodyPr>
            <a:normAutofit/>
          </a:bodyPr>
          <a:lstStyle/>
          <a:p>
            <a:r>
              <a:rPr lang="en-US" sz="1600" dirty="0"/>
              <a:t>ICEP workshop convened Summer 2023 by J. F. Reichert Foundation to </a:t>
            </a:r>
            <a:r>
              <a:rPr lang="en-US" sz="1600" b="1" dirty="0"/>
              <a:t>energize creation of combined computational-experimental activities</a:t>
            </a:r>
          </a:p>
          <a:p>
            <a:pPr lvl="1"/>
            <a:r>
              <a:rPr lang="en-US" sz="1400" dirty="0"/>
              <a:t>12 participants from variety of institutions</a:t>
            </a:r>
          </a:p>
          <a:p>
            <a:pPr lvl="1"/>
            <a:r>
              <a:rPr lang="en-US" sz="1400" dirty="0"/>
              <a:t>Overlap of </a:t>
            </a:r>
            <a:r>
              <a:rPr lang="en-US" sz="1400" dirty="0" err="1"/>
              <a:t>ALPhA</a:t>
            </a:r>
            <a:r>
              <a:rPr lang="en-US" sz="1400" dirty="0"/>
              <a:t>, PICUP, and others involved in lab courses</a:t>
            </a:r>
          </a:p>
          <a:p>
            <a:pPr lvl="1"/>
            <a:r>
              <a:rPr lang="en-US" sz="1400" dirty="0"/>
              <a:t>Follow-up workshop in Summer 2024 with 9 participants</a:t>
            </a:r>
          </a:p>
          <a:p>
            <a:pPr lvl="1"/>
            <a:endParaRPr lang="en-US" sz="1400" dirty="0"/>
          </a:p>
          <a:p>
            <a:r>
              <a:rPr lang="en-US" sz="1600" dirty="0"/>
              <a:t>First workshop (2023) inspired changes in two lab courses</a:t>
            </a:r>
          </a:p>
          <a:p>
            <a:r>
              <a:rPr lang="en-US" sz="1600" dirty="0"/>
              <a:t>Second workshop (2024) spurred changes to several other courses</a:t>
            </a:r>
          </a:p>
        </p:txBody>
      </p:sp>
      <p:sp>
        <p:nvSpPr>
          <p:cNvPr id="4" name="Rectangle 3">
            <a:extLst>
              <a:ext uri="{FF2B5EF4-FFF2-40B4-BE49-F238E27FC236}">
                <a16:creationId xmlns:a16="http://schemas.microsoft.com/office/drawing/2014/main" id="{5A9239FA-D320-AD40-B9A3-01288A8A289F}"/>
              </a:ext>
            </a:extLst>
          </p:cNvPr>
          <p:cNvSpPr/>
          <p:nvPr/>
        </p:nvSpPr>
        <p:spPr>
          <a:xfrm rot="19912327">
            <a:off x="53912" y="274477"/>
            <a:ext cx="180049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ICEP</a:t>
            </a:r>
          </a:p>
        </p:txBody>
      </p:sp>
    </p:spTree>
    <p:extLst>
      <p:ext uri="{BB962C8B-B14F-4D97-AF65-F5344CB8AC3E}">
        <p14:creationId xmlns:p14="http://schemas.microsoft.com/office/powerpoint/2010/main" val="4209974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96AD-E2A4-9631-A63C-42FACE4A979F}"/>
              </a:ext>
            </a:extLst>
          </p:cNvPr>
          <p:cNvSpPr>
            <a:spLocks noGrp="1"/>
          </p:cNvSpPr>
          <p:nvPr>
            <p:ph type="title"/>
          </p:nvPr>
        </p:nvSpPr>
        <p:spPr/>
        <p:txBody>
          <a:bodyPr/>
          <a:lstStyle/>
          <a:p>
            <a:r>
              <a:rPr lang="en-US" dirty="0"/>
              <a:t>PICUP SLICE and DICE</a:t>
            </a:r>
          </a:p>
        </p:txBody>
      </p:sp>
      <p:sp>
        <p:nvSpPr>
          <p:cNvPr id="3" name="Text Placeholder 2">
            <a:extLst>
              <a:ext uri="{FF2B5EF4-FFF2-40B4-BE49-F238E27FC236}">
                <a16:creationId xmlns:a16="http://schemas.microsoft.com/office/drawing/2014/main" id="{E671817B-996A-C0F9-178A-40E02D10B7D4}"/>
              </a:ext>
            </a:extLst>
          </p:cNvPr>
          <p:cNvSpPr>
            <a:spLocks noGrp="1"/>
          </p:cNvSpPr>
          <p:nvPr>
            <p:ph type="body" idx="1"/>
          </p:nvPr>
        </p:nvSpPr>
        <p:spPr>
          <a:xfrm>
            <a:off x="819150" y="1530626"/>
            <a:ext cx="7505700" cy="3190461"/>
          </a:xfrm>
        </p:spPr>
        <p:txBody>
          <a:bodyPr>
            <a:normAutofit/>
          </a:bodyPr>
          <a:lstStyle/>
          <a:p>
            <a:r>
              <a:rPr lang="en-US" sz="1600" dirty="0"/>
              <a:t>Summer Leadership Institute for Computational Education in Physics (SLICE)</a:t>
            </a:r>
          </a:p>
          <a:p>
            <a:pPr lvl="1"/>
            <a:r>
              <a:rPr lang="en-US" sz="1400" dirty="0"/>
              <a:t>whose central goal will be to grow and sustain a network of educational leaders in computational physics education who will support the continual evolution of computational teaching and learning needs in physics, and the </a:t>
            </a:r>
          </a:p>
          <a:p>
            <a:r>
              <a:rPr lang="en-US" sz="1600" dirty="0"/>
              <a:t>Distributed Institutes for Computational Education in Physics (DICE) </a:t>
            </a:r>
          </a:p>
          <a:p>
            <a:pPr lvl="1"/>
            <a:r>
              <a:rPr lang="en-US" sz="1400" dirty="0"/>
              <a:t>Regional workshops on integrating computation</a:t>
            </a:r>
          </a:p>
          <a:p>
            <a:endParaRPr lang="en-US" sz="1600" dirty="0"/>
          </a:p>
          <a:p>
            <a:endParaRPr lang="en-US" sz="1600" dirty="0"/>
          </a:p>
          <a:p>
            <a:r>
              <a:rPr lang="en-US" sz="1600" dirty="0"/>
              <a:t>Watch PICUP Events page for upcoming events</a:t>
            </a:r>
          </a:p>
          <a:p>
            <a:pPr lvl="1"/>
            <a:r>
              <a:rPr lang="en-US" sz="1400" dirty="0">
                <a:hlinkClick r:id="rId3"/>
              </a:rPr>
              <a:t>https://www.compadre.org/PICUP/events/</a:t>
            </a:r>
            <a:endParaRPr lang="en-US" sz="1400" dirty="0"/>
          </a:p>
          <a:p>
            <a:pPr marL="146050" indent="0">
              <a:buNone/>
            </a:pPr>
            <a:endParaRPr lang="en-US" sz="1600" dirty="0"/>
          </a:p>
          <a:p>
            <a:pPr marL="615950" lvl="1" indent="0">
              <a:buNone/>
            </a:pPr>
            <a:endParaRPr lang="en-US" sz="1400" dirty="0"/>
          </a:p>
        </p:txBody>
      </p:sp>
      <p:pic>
        <p:nvPicPr>
          <p:cNvPr id="4" name="Google Shape;211;p26">
            <a:extLst>
              <a:ext uri="{FF2B5EF4-FFF2-40B4-BE49-F238E27FC236}">
                <a16:creationId xmlns:a16="http://schemas.microsoft.com/office/drawing/2014/main" id="{C7FE668B-CCDD-6B7B-21EC-405A80BD7474}"/>
              </a:ext>
            </a:extLst>
          </p:cNvPr>
          <p:cNvPicPr preferRelativeResize="0"/>
          <p:nvPr/>
        </p:nvPicPr>
        <p:blipFill>
          <a:blip r:embed="rId4">
            <a:alphaModFix/>
          </a:blip>
          <a:stretch>
            <a:fillRect/>
          </a:stretch>
        </p:blipFill>
        <p:spPr>
          <a:xfrm>
            <a:off x="6988640" y="276263"/>
            <a:ext cx="1619199" cy="1619199"/>
          </a:xfrm>
          <a:prstGeom prst="rect">
            <a:avLst/>
          </a:prstGeom>
          <a:noFill/>
          <a:ln>
            <a:noFill/>
          </a:ln>
        </p:spPr>
      </p:pic>
    </p:spTree>
    <p:extLst>
      <p:ext uri="{BB962C8B-B14F-4D97-AF65-F5344CB8AC3E}">
        <p14:creationId xmlns:p14="http://schemas.microsoft.com/office/powerpoint/2010/main" val="36122227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0C956-3BEF-3F9A-87D4-906D2ED65B3F}"/>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D91B85BD-EA27-00A1-ECBD-8AB326124353}"/>
              </a:ext>
            </a:extLst>
          </p:cNvPr>
          <p:cNvSpPr>
            <a:spLocks noGrp="1"/>
          </p:cNvSpPr>
          <p:nvPr>
            <p:ph type="body" idx="1"/>
          </p:nvPr>
        </p:nvSpPr>
        <p:spPr/>
        <p:txBody>
          <a:bodyPr>
            <a:normAutofit/>
          </a:bodyPr>
          <a:lstStyle/>
          <a:p>
            <a:pPr marL="146050" indent="0">
              <a:buNone/>
            </a:pPr>
            <a:r>
              <a:rPr lang="en-US" sz="2000" dirty="0"/>
              <a:t>Thank you to the following</a:t>
            </a:r>
          </a:p>
          <a:p>
            <a:r>
              <a:rPr lang="en-US" sz="2000" dirty="0"/>
              <a:t>Jonathan F. Reichert Foundation</a:t>
            </a:r>
          </a:p>
          <a:p>
            <a:r>
              <a:rPr lang="en-US" sz="2000" dirty="0"/>
              <a:t>UW-Stout CSTEMM Dean Dan Freedman</a:t>
            </a:r>
          </a:p>
          <a:p>
            <a:r>
              <a:rPr lang="en-US" sz="2000" dirty="0"/>
              <a:t>UW-Stout Chancellors Professional Development Fund</a:t>
            </a:r>
          </a:p>
          <a:p>
            <a:r>
              <a:rPr lang="en-US" sz="2000" dirty="0"/>
              <a:t>Dept. of Chemistry and Physics</a:t>
            </a:r>
          </a:p>
        </p:txBody>
      </p:sp>
      <p:pic>
        <p:nvPicPr>
          <p:cNvPr id="4" name="Picture 3">
            <a:extLst>
              <a:ext uri="{FF2B5EF4-FFF2-40B4-BE49-F238E27FC236}">
                <a16:creationId xmlns:a16="http://schemas.microsoft.com/office/drawing/2014/main" id="{781F5DD2-D24A-F167-CA00-9D4FC673D927}"/>
              </a:ext>
            </a:extLst>
          </p:cNvPr>
          <p:cNvPicPr>
            <a:picLocks noChangeAspect="1"/>
          </p:cNvPicPr>
          <p:nvPr/>
        </p:nvPicPr>
        <p:blipFill>
          <a:blip r:embed="rId2"/>
          <a:stretch>
            <a:fillRect/>
          </a:stretch>
        </p:blipFill>
        <p:spPr>
          <a:xfrm>
            <a:off x="7282053" y="280847"/>
            <a:ext cx="1608106" cy="2084106"/>
          </a:xfrm>
          <a:prstGeom prst="rect">
            <a:avLst/>
          </a:prstGeom>
        </p:spPr>
      </p:pic>
    </p:spTree>
    <p:extLst>
      <p:ext uri="{BB962C8B-B14F-4D97-AF65-F5344CB8AC3E}">
        <p14:creationId xmlns:p14="http://schemas.microsoft.com/office/powerpoint/2010/main" val="25936825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384"/>
        <p:cNvGrpSpPr/>
        <p:nvPr/>
      </p:nvGrpSpPr>
      <p:grpSpPr>
        <a:xfrm>
          <a:off x="0" y="0"/>
          <a:ext cx="0" cy="0"/>
          <a:chOff x="0" y="0"/>
          <a:chExt cx="0" cy="0"/>
        </a:xfrm>
      </p:grpSpPr>
      <p:sp>
        <p:nvSpPr>
          <p:cNvPr id="385" name="Google Shape;385;p47"/>
          <p:cNvSpPr txBox="1">
            <a:spLocks noGrp="1"/>
          </p:cNvSpPr>
          <p:nvPr>
            <p:ph type="title"/>
          </p:nvPr>
        </p:nvSpPr>
        <p:spPr>
          <a:xfrm>
            <a:off x="819150" y="2638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Resources</a:t>
            </a:r>
            <a:endParaRPr/>
          </a:p>
        </p:txBody>
      </p:sp>
      <p:sp>
        <p:nvSpPr>
          <p:cNvPr id="386" name="Google Shape;386;p47"/>
          <p:cNvSpPr txBox="1">
            <a:spLocks noGrp="1"/>
          </p:cNvSpPr>
          <p:nvPr>
            <p:ph type="body" idx="1"/>
          </p:nvPr>
        </p:nvSpPr>
        <p:spPr>
          <a:xfrm>
            <a:off x="819150" y="786575"/>
            <a:ext cx="7505700" cy="4088700"/>
          </a:xfrm>
          <a:prstGeom prst="rect">
            <a:avLst/>
          </a:prstGeom>
        </p:spPr>
        <p:txBody>
          <a:bodyPr spcFirstLastPara="1" wrap="square" lIns="91425" tIns="91425" rIns="91425" bIns="91425" anchor="t" anchorCtr="0">
            <a:normAutofit fontScale="77500" lnSpcReduction="20000"/>
          </a:bodyPr>
          <a:lstStyle/>
          <a:p>
            <a:pPr marL="457200" lvl="0"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PICUP Website:</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u="sng" dirty="0">
                <a:solidFill>
                  <a:schemeClr val="hlink"/>
                </a:solidFill>
                <a:latin typeface="Cambria"/>
                <a:ea typeface="Cambria"/>
                <a:cs typeface="Cambria"/>
                <a:sym typeface="Cambria"/>
                <a:hlinkClick r:id="rId3"/>
              </a:rPr>
              <a:t>gopicup.org/</a:t>
            </a:r>
            <a:endParaRPr sz="1800" dirty="0">
              <a:solidFill>
                <a:srgbClr val="3B3838"/>
              </a:solidFill>
              <a:latin typeface="Cambria"/>
              <a:ea typeface="Cambria"/>
              <a:cs typeface="Cambria"/>
              <a:sym typeface="Cambria"/>
            </a:endParaRPr>
          </a:p>
          <a:p>
            <a:pPr marL="1371600" lvl="2" indent="-325755" algn="l" rtl="0">
              <a:spcBef>
                <a:spcPts val="0"/>
              </a:spcBef>
              <a:spcAft>
                <a:spcPts val="0"/>
              </a:spcAft>
              <a:buClr>
                <a:srgbClr val="3B3838"/>
              </a:buClr>
              <a:buSzPct val="100000"/>
              <a:buFont typeface="Cambria"/>
              <a:buChar char="■"/>
            </a:pPr>
            <a:r>
              <a:rPr lang="en" sz="1800" u="sng" dirty="0">
                <a:solidFill>
                  <a:schemeClr val="hlink"/>
                </a:solidFill>
                <a:latin typeface="Cambria"/>
                <a:ea typeface="Cambria"/>
                <a:cs typeface="Cambria"/>
                <a:sym typeface="Cambria"/>
                <a:hlinkClick r:id="rId4"/>
              </a:rPr>
              <a:t>Video overview of website here</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Exercise sets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Faculty commons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Resources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Webinars</a:t>
            </a:r>
            <a:endParaRPr sz="1800" dirty="0">
              <a:solidFill>
                <a:srgbClr val="3B3838"/>
              </a:solidFill>
              <a:latin typeface="Cambria"/>
              <a:ea typeface="Cambria"/>
              <a:cs typeface="Cambria"/>
              <a:sym typeface="Cambria"/>
            </a:endParaRPr>
          </a:p>
          <a:p>
            <a:pPr marL="914400" lvl="1"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Slack</a:t>
            </a:r>
            <a:endParaRPr sz="1800" dirty="0">
              <a:solidFill>
                <a:srgbClr val="3B3838"/>
              </a:solidFill>
              <a:latin typeface="Cambria"/>
              <a:ea typeface="Cambria"/>
              <a:cs typeface="Cambria"/>
              <a:sym typeface="Cambria"/>
            </a:endParaRPr>
          </a:p>
          <a:p>
            <a:pPr marL="457200" lvl="0" indent="-325755" algn="l" rtl="0">
              <a:spcBef>
                <a:spcPts val="0"/>
              </a:spcBef>
              <a:spcAft>
                <a:spcPts val="0"/>
              </a:spcAft>
              <a:buClr>
                <a:srgbClr val="3B3838"/>
              </a:buClr>
              <a:buSzPct val="100000"/>
              <a:buFont typeface="Cambria"/>
              <a:buChar char="●"/>
            </a:pPr>
            <a:r>
              <a:rPr lang="en" sz="1800" dirty="0">
                <a:solidFill>
                  <a:srgbClr val="3B3838"/>
                </a:solidFill>
                <a:latin typeface="Cambria"/>
                <a:ea typeface="Cambria"/>
                <a:cs typeface="Cambria"/>
                <a:sym typeface="Cambria"/>
              </a:rPr>
              <a:t>Effective Practices for Physics Programs (EP3):</a:t>
            </a:r>
          </a:p>
          <a:p>
            <a:pPr marL="914400" lvl="1" indent="-336550" algn="l" rtl="0">
              <a:spcBef>
                <a:spcPts val="0"/>
              </a:spcBef>
              <a:spcAft>
                <a:spcPts val="0"/>
              </a:spcAft>
              <a:buSzPct val="111111"/>
              <a:buChar char="○"/>
            </a:pPr>
            <a:r>
              <a:rPr lang="en" sz="1800" dirty="0">
                <a:solidFill>
                  <a:srgbClr val="3B3838"/>
                </a:solidFill>
                <a:latin typeface="Cambria"/>
                <a:ea typeface="Cambria"/>
                <a:cs typeface="Cambria"/>
                <a:sym typeface="Cambria"/>
              </a:rPr>
              <a:t>Best practices for implementing change within your department</a:t>
            </a:r>
            <a:endParaRPr sz="1800" dirty="0">
              <a:solidFill>
                <a:srgbClr val="3B3838"/>
              </a:solidFill>
              <a:latin typeface="Cambria"/>
              <a:ea typeface="Cambria"/>
              <a:cs typeface="Cambria"/>
              <a:sym typeface="Cambria"/>
            </a:endParaRPr>
          </a:p>
          <a:p>
            <a:pPr marL="914400" lvl="1" indent="-336550" algn="l" rtl="0">
              <a:spcBef>
                <a:spcPts val="0"/>
              </a:spcBef>
              <a:spcAft>
                <a:spcPts val="0"/>
              </a:spcAft>
              <a:buSzPct val="111111"/>
              <a:buChar char="○"/>
            </a:pPr>
            <a:r>
              <a:rPr lang="en" sz="1800" dirty="0">
                <a:solidFill>
                  <a:srgbClr val="3B3838"/>
                </a:solidFill>
                <a:latin typeface="Cambria"/>
                <a:ea typeface="Cambria"/>
                <a:cs typeface="Cambria"/>
                <a:sym typeface="Cambria"/>
              </a:rPr>
              <a:t>Section on </a:t>
            </a:r>
            <a:r>
              <a:rPr lang="en" sz="1800" dirty="0">
                <a:solidFill>
                  <a:srgbClr val="3B3838"/>
                </a:solidFill>
                <a:uFill>
                  <a:noFill/>
                </a:uFill>
                <a:latin typeface="Cambria"/>
                <a:ea typeface="Cambria"/>
                <a:cs typeface="Cambria"/>
                <a:sym typeface="Cambria"/>
                <a:hlinkClick r:id="rId5">
                  <a:extLst>
                    <a:ext uri="{A12FA001-AC4F-418D-AE19-62706E023703}">
                      <ahyp:hlinkClr xmlns:ahyp="http://schemas.microsoft.com/office/drawing/2018/hyperlinkcolor" val="tx"/>
                    </a:ext>
                  </a:extLst>
                </a:hlinkClick>
              </a:rPr>
              <a:t>computational skills</a:t>
            </a:r>
            <a:endParaRPr sz="1800" dirty="0">
              <a:solidFill>
                <a:srgbClr val="3B3838"/>
              </a:solidFill>
              <a:latin typeface="Cambria"/>
              <a:ea typeface="Cambria"/>
              <a:cs typeface="Cambria"/>
              <a:sym typeface="Cambria"/>
            </a:endParaRPr>
          </a:p>
          <a:p>
            <a:pPr marL="914400" lvl="1" indent="-287972" algn="l" rtl="0">
              <a:spcBef>
                <a:spcPts val="0"/>
              </a:spcBef>
              <a:spcAft>
                <a:spcPts val="0"/>
              </a:spcAft>
              <a:buSzPct val="61111"/>
              <a:buChar char="○"/>
            </a:pPr>
            <a:r>
              <a:rPr lang="en" sz="1800" u="sng" dirty="0">
                <a:solidFill>
                  <a:schemeClr val="hlink"/>
                </a:solidFill>
                <a:latin typeface="Cambria"/>
                <a:ea typeface="Cambria"/>
                <a:cs typeface="Cambria"/>
                <a:sym typeface="Cambria"/>
                <a:hlinkClick r:id="rId6"/>
              </a:rPr>
              <a:t>ep3guide.org/</a:t>
            </a:r>
            <a:endParaRPr sz="2200" dirty="0"/>
          </a:p>
          <a:p>
            <a:pPr indent="-324004">
              <a:buSzPct val="98198"/>
            </a:pPr>
            <a:r>
              <a:rPr lang="en-US" sz="1800" dirty="0">
                <a:solidFill>
                  <a:srgbClr val="3B3838"/>
                </a:solidFill>
                <a:latin typeface="Cambria"/>
                <a:ea typeface="Cambria"/>
                <a:cs typeface="Cambria"/>
                <a:sym typeface="Cambria"/>
              </a:rPr>
              <a:t>Paper on hurdles implementing computation</a:t>
            </a:r>
          </a:p>
          <a:p>
            <a:pPr lvl="1" indent="-324004">
              <a:buSzPct val="98198"/>
            </a:pPr>
            <a:r>
              <a:rPr lang="en-US" sz="1600" u="sng" dirty="0">
                <a:solidFill>
                  <a:schemeClr val="hlink"/>
                </a:solidFill>
                <a:hlinkClick r:id="rId7"/>
              </a:rPr>
              <a:t>Leary, Ashleigh, Paul W. Irving, and Marcos D. Caballero. "The difficulties associated with integrating computation into undergraduate physics." </a:t>
            </a:r>
            <a:r>
              <a:rPr lang="en-US" sz="1600" i="1" u="sng" dirty="0">
                <a:solidFill>
                  <a:schemeClr val="hlink"/>
                </a:solidFill>
                <a:hlinkClick r:id="rId7"/>
              </a:rPr>
              <a:t>arXiv preprint arXiv:1807.03581</a:t>
            </a:r>
            <a:r>
              <a:rPr lang="en-US" sz="1600" u="sng" dirty="0">
                <a:solidFill>
                  <a:schemeClr val="hlink"/>
                </a:solidFill>
                <a:hlinkClick r:id="rId7"/>
              </a:rPr>
              <a:t> (2018).</a:t>
            </a:r>
            <a:endParaRPr lang="en-US" sz="1600" dirty="0">
              <a:solidFill>
                <a:srgbClr val="3B3838"/>
              </a:solidFill>
              <a:latin typeface="Cambria"/>
              <a:ea typeface="Cambria"/>
              <a:cs typeface="Cambria"/>
              <a:sym typeface="Cambria"/>
            </a:endParaRPr>
          </a:p>
          <a:p>
            <a:pPr marL="457200" lvl="0" indent="-324004" algn="l" rtl="0">
              <a:spcBef>
                <a:spcPts val="0"/>
              </a:spcBef>
              <a:spcAft>
                <a:spcPts val="0"/>
              </a:spcAft>
              <a:buSzPct val="98198"/>
              <a:buChar char="●"/>
            </a:pPr>
            <a:r>
              <a:rPr lang="en" sz="1800" dirty="0">
                <a:solidFill>
                  <a:srgbClr val="3B3838"/>
                </a:solidFill>
                <a:latin typeface="Cambria"/>
                <a:ea typeface="Cambria"/>
                <a:cs typeface="Cambria"/>
                <a:sym typeface="Cambria"/>
              </a:rPr>
              <a:t>J-TUPP Recommendations</a:t>
            </a:r>
            <a:r>
              <a:rPr lang="en" sz="2200" dirty="0"/>
              <a:t>:</a:t>
            </a:r>
            <a:endParaRPr sz="2200" dirty="0"/>
          </a:p>
          <a:p>
            <a:pPr marL="914400" lvl="1" indent="-347344" algn="l" rtl="0">
              <a:spcBef>
                <a:spcPts val="0"/>
              </a:spcBef>
              <a:spcAft>
                <a:spcPts val="0"/>
              </a:spcAft>
              <a:buSzPct val="122222"/>
              <a:buChar char="○"/>
            </a:pPr>
            <a:r>
              <a:rPr lang="en" sz="1800" u="sng" dirty="0">
                <a:solidFill>
                  <a:schemeClr val="hlink"/>
                </a:solidFill>
                <a:latin typeface="Cambria"/>
                <a:ea typeface="Cambria"/>
                <a:cs typeface="Cambria"/>
                <a:sym typeface="Cambria"/>
                <a:hlinkClick r:id="rId8"/>
              </a:rPr>
              <a:t>Sample learning goals on page 19</a:t>
            </a:r>
            <a:endParaRPr sz="2200" dirty="0"/>
          </a:p>
          <a:p>
            <a:pPr marL="0" lvl="0" indent="0" algn="l" rtl="0">
              <a:spcBef>
                <a:spcPts val="1200"/>
              </a:spcBef>
              <a:spcAft>
                <a:spcPts val="1200"/>
              </a:spcAft>
              <a:buNone/>
            </a:pPr>
            <a:endParaRPr dirty="0"/>
          </a:p>
        </p:txBody>
      </p:sp>
    </p:spTree>
    <p:extLst>
      <p:ext uri="{BB962C8B-B14F-4D97-AF65-F5344CB8AC3E}">
        <p14:creationId xmlns:p14="http://schemas.microsoft.com/office/powerpoint/2010/main" val="791062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What does an integrated computational curriculum look like?</a:t>
            </a:r>
            <a:endParaRPr dirty="0"/>
          </a:p>
          <a:p>
            <a:pPr marL="0" lvl="0" indent="0" algn="ctr" rtl="0">
              <a:spcBef>
                <a:spcPts val="0"/>
              </a:spcBef>
              <a:spcAft>
                <a:spcPts val="0"/>
              </a:spcAft>
              <a:buNone/>
            </a:pPr>
            <a:r>
              <a:rPr lang="en" sz="2333" dirty="0"/>
              <a:t>Computational Modeling at UW-Stout</a:t>
            </a:r>
            <a:endParaRPr sz="2333" dirty="0"/>
          </a:p>
        </p:txBody>
      </p:sp>
      <p:sp>
        <p:nvSpPr>
          <p:cNvPr id="315" name="Google Shape;315;p3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85000" lnSpcReduction="20000"/>
          </a:bodyPr>
          <a:lstStyle/>
          <a:p>
            <a:pPr marL="285750" indent="-285750">
              <a:lnSpc>
                <a:spcPct val="100000"/>
              </a:lnSpc>
              <a:spcBef>
                <a:spcPts val="600"/>
              </a:spcBef>
              <a:buClr>
                <a:srgbClr val="3B3838"/>
              </a:buClr>
              <a:buSzPts val="1800"/>
            </a:pPr>
            <a:r>
              <a:rPr lang="en" sz="1800" dirty="0">
                <a:solidFill>
                  <a:srgbClr val="3B3838"/>
                </a:solidFill>
                <a:latin typeface="Cambria"/>
                <a:ea typeface="Cambria"/>
                <a:cs typeface="Cambria"/>
                <a:sym typeface="Cambria"/>
              </a:rPr>
              <a:t>Public primarily undergrad</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7 faculty but only 4 teach calc-based physics and up</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~10 Applied Physics students per year</a:t>
            </a:r>
            <a:endParaRPr sz="1800" dirty="0">
              <a:solidFill>
                <a:srgbClr val="3B3838"/>
              </a:solidFill>
              <a:latin typeface="Cambria"/>
              <a:ea typeface="Cambria"/>
              <a:cs typeface="Cambria"/>
              <a:sym typeface="Cambria"/>
            </a:endParaRPr>
          </a:p>
          <a:p>
            <a:pPr marL="285750" indent="-285750">
              <a:lnSpc>
                <a:spcPct val="100000"/>
              </a:lnSpc>
              <a:spcBef>
                <a:spcPts val="600"/>
              </a:spcBef>
              <a:buClr>
                <a:srgbClr val="3B3838"/>
              </a:buClr>
              <a:buSzPts val="1800"/>
            </a:pPr>
            <a:r>
              <a:rPr lang="en" sz="1700" dirty="0">
                <a:solidFill>
                  <a:srgbClr val="3B3838"/>
                </a:solidFill>
                <a:latin typeface="Cambria"/>
                <a:ea typeface="Cambria"/>
                <a:cs typeface="Cambria"/>
                <a:sym typeface="Cambria"/>
              </a:rPr>
              <a:t>Integration started ~13 years ago</a:t>
            </a:r>
          </a:p>
          <a:p>
            <a:pPr marL="285750" indent="-285750">
              <a:lnSpc>
                <a:spcPct val="100000"/>
              </a:lnSpc>
              <a:spcBef>
                <a:spcPts val="600"/>
              </a:spcBef>
              <a:buClr>
                <a:srgbClr val="3B3838"/>
              </a:buClr>
              <a:buSzPts val="1800"/>
            </a:pPr>
            <a:r>
              <a:rPr lang="en-US" sz="1700" dirty="0">
                <a:solidFill>
                  <a:srgbClr val="3B3838"/>
                </a:solidFill>
                <a:latin typeface="Cambria"/>
                <a:ea typeface="Cambria"/>
                <a:cs typeface="Cambria"/>
                <a:sym typeface="Cambria"/>
              </a:rPr>
              <a:t>Computation integrated into all calc-based intro and above</a:t>
            </a:r>
            <a:endParaRPr sz="1700" dirty="0">
              <a:solidFill>
                <a:srgbClr val="3B3838"/>
              </a:solidFill>
              <a:latin typeface="Cambria"/>
              <a:ea typeface="Cambria"/>
              <a:cs typeface="Cambria"/>
              <a:sym typeface="Cambria"/>
            </a:endParaRPr>
          </a:p>
          <a:p>
            <a:pPr marL="285750" indent="-285750">
              <a:lnSpc>
                <a:spcPct val="100000"/>
              </a:lnSpc>
              <a:spcBef>
                <a:spcPts val="600"/>
              </a:spcBef>
              <a:buClr>
                <a:srgbClr val="3B3838"/>
              </a:buClr>
              <a:buSzPts val="1800"/>
            </a:pPr>
            <a:r>
              <a:rPr lang="en" sz="1800" dirty="0">
                <a:solidFill>
                  <a:srgbClr val="3B3838"/>
                </a:solidFill>
                <a:latin typeface="Cambria"/>
                <a:ea typeface="Cambria"/>
                <a:cs typeface="Cambria"/>
                <a:sym typeface="Cambria"/>
              </a:rPr>
              <a:t>Philosophy is to focus on computational modeling, not programming.  </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What can the students do with computational skills?  </a:t>
            </a:r>
            <a:endParaRPr sz="1800" dirty="0">
              <a:solidFill>
                <a:srgbClr val="3B3838"/>
              </a:solidFill>
              <a:latin typeface="Cambria"/>
              <a:ea typeface="Cambria"/>
              <a:cs typeface="Cambria"/>
              <a:sym typeface="Cambria"/>
            </a:endParaRPr>
          </a:p>
          <a:p>
            <a:pPr marL="685800" marR="0" lvl="1" indent="-279400" algn="l" rtl="0">
              <a:lnSpc>
                <a:spcPct val="100000"/>
              </a:lnSpc>
              <a:spcBef>
                <a:spcPts val="600"/>
              </a:spcBef>
              <a:spcAft>
                <a:spcPts val="0"/>
              </a:spcAft>
              <a:buClr>
                <a:srgbClr val="3B3838"/>
              </a:buClr>
              <a:buSzPts val="1800"/>
              <a:buFont typeface="Arial"/>
              <a:buChar char="○"/>
            </a:pPr>
            <a:r>
              <a:rPr lang="en" sz="1800" dirty="0">
                <a:solidFill>
                  <a:srgbClr val="3B3838"/>
                </a:solidFill>
                <a:latin typeface="Cambria"/>
                <a:ea typeface="Cambria"/>
                <a:cs typeface="Cambria"/>
                <a:sym typeface="Cambria"/>
              </a:rPr>
              <a:t>We want them to view computation as just as valid an approach to solving problems as pen-and-paper.</a:t>
            </a:r>
            <a:endParaRPr sz="1400" dirty="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1"/>
          <p:cNvSpPr txBox="1">
            <a:spLocks noGrp="1"/>
          </p:cNvSpPr>
          <p:nvPr>
            <p:ph type="body" idx="1"/>
          </p:nvPr>
        </p:nvSpPr>
        <p:spPr>
          <a:xfrm>
            <a:off x="819150" y="564175"/>
            <a:ext cx="7505700" cy="387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graphicFrame>
        <p:nvGraphicFramePr>
          <p:cNvPr id="350" name="Google Shape;350;p41"/>
          <p:cNvGraphicFramePr/>
          <p:nvPr>
            <p:extLst>
              <p:ext uri="{D42A27DB-BD31-4B8C-83A1-F6EECF244321}">
                <p14:modId xmlns:p14="http://schemas.microsoft.com/office/powerpoint/2010/main" val="2668389747"/>
              </p:ext>
            </p:extLst>
          </p:nvPr>
        </p:nvGraphicFramePr>
        <p:xfrm>
          <a:off x="252725" y="164150"/>
          <a:ext cx="7938750" cy="4815210"/>
        </p:xfrm>
        <a:graphic>
          <a:graphicData uri="http://schemas.openxmlformats.org/drawingml/2006/table">
            <a:tbl>
              <a:tblPr>
                <a:noFill/>
                <a:tableStyleId>{3CA2BB10-D157-4420-BD84-934B6E7EF99B}</a:tableStyleId>
              </a:tblPr>
              <a:tblGrid>
                <a:gridCol w="1939450">
                  <a:extLst>
                    <a:ext uri="{9D8B030D-6E8A-4147-A177-3AD203B41FA5}">
                      <a16:colId xmlns:a16="http://schemas.microsoft.com/office/drawing/2014/main" val="20000"/>
                    </a:ext>
                  </a:extLst>
                </a:gridCol>
                <a:gridCol w="1236050">
                  <a:extLst>
                    <a:ext uri="{9D8B030D-6E8A-4147-A177-3AD203B41FA5}">
                      <a16:colId xmlns:a16="http://schemas.microsoft.com/office/drawing/2014/main" val="20001"/>
                    </a:ext>
                  </a:extLst>
                </a:gridCol>
                <a:gridCol w="1587750">
                  <a:extLst>
                    <a:ext uri="{9D8B030D-6E8A-4147-A177-3AD203B41FA5}">
                      <a16:colId xmlns:a16="http://schemas.microsoft.com/office/drawing/2014/main" val="20002"/>
                    </a:ext>
                  </a:extLst>
                </a:gridCol>
                <a:gridCol w="1587750">
                  <a:extLst>
                    <a:ext uri="{9D8B030D-6E8A-4147-A177-3AD203B41FA5}">
                      <a16:colId xmlns:a16="http://schemas.microsoft.com/office/drawing/2014/main" val="20003"/>
                    </a:ext>
                  </a:extLst>
                </a:gridCol>
                <a:gridCol w="1587750">
                  <a:extLst>
                    <a:ext uri="{9D8B030D-6E8A-4147-A177-3AD203B41FA5}">
                      <a16:colId xmlns:a16="http://schemas.microsoft.com/office/drawing/2014/main" val="20004"/>
                    </a:ext>
                  </a:extLst>
                </a:gridCol>
              </a:tblGrid>
              <a:tr h="403525">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b="1"/>
                        <a:t>In-Class</a:t>
                      </a:r>
                      <a:endParaRPr b="1"/>
                    </a:p>
                  </a:txBody>
                  <a:tcPr marL="91425" marR="91425" marT="91425" marB="91425"/>
                </a:tc>
                <a:tc>
                  <a:txBody>
                    <a:bodyPr/>
                    <a:lstStyle/>
                    <a:p>
                      <a:pPr marL="0" lvl="0" indent="0" algn="ctr" rtl="0">
                        <a:spcBef>
                          <a:spcPts val="0"/>
                        </a:spcBef>
                        <a:spcAft>
                          <a:spcPts val="0"/>
                        </a:spcAft>
                        <a:buNone/>
                      </a:pPr>
                      <a:r>
                        <a:rPr lang="en" b="1"/>
                        <a:t>Homework</a:t>
                      </a:r>
                      <a:endParaRPr b="1"/>
                    </a:p>
                  </a:txBody>
                  <a:tcPr marL="91425" marR="91425" marT="91425" marB="91425"/>
                </a:tc>
                <a:tc>
                  <a:txBody>
                    <a:bodyPr/>
                    <a:lstStyle/>
                    <a:p>
                      <a:pPr marL="0" lvl="0" indent="0" algn="ctr" rtl="0">
                        <a:spcBef>
                          <a:spcPts val="0"/>
                        </a:spcBef>
                        <a:spcAft>
                          <a:spcPts val="0"/>
                        </a:spcAft>
                        <a:buNone/>
                      </a:pPr>
                      <a:r>
                        <a:rPr lang="en" b="1"/>
                        <a:t>Projects</a:t>
                      </a:r>
                      <a:endParaRPr b="1"/>
                    </a:p>
                  </a:txBody>
                  <a:tcPr marL="91425" marR="91425" marT="91425" marB="91425"/>
                </a:tc>
                <a:tc>
                  <a:txBody>
                    <a:bodyPr/>
                    <a:lstStyle/>
                    <a:p>
                      <a:pPr marL="0" lvl="0" indent="0" algn="ctr" rtl="0">
                        <a:spcBef>
                          <a:spcPts val="0"/>
                        </a:spcBef>
                        <a:spcAft>
                          <a:spcPts val="0"/>
                        </a:spcAft>
                        <a:buNone/>
                      </a:pPr>
                      <a:r>
                        <a:rPr lang="en" b="1"/>
                        <a:t>Exams</a:t>
                      </a:r>
                      <a:endParaRPr b="1"/>
                    </a:p>
                  </a:txBody>
                  <a:tcPr marL="91425" marR="91425" marT="91425" marB="91425"/>
                </a:tc>
                <a:extLst>
                  <a:ext uri="{0D108BD9-81ED-4DB2-BD59-A6C34878D82A}">
                    <a16:rowId xmlns:a16="http://schemas.microsoft.com/office/drawing/2014/main" val="10000"/>
                  </a:ext>
                </a:extLst>
              </a:tr>
              <a:tr h="419075">
                <a:tc>
                  <a:txBody>
                    <a:bodyPr/>
                    <a:lstStyle/>
                    <a:p>
                      <a:pPr marL="0" lvl="0" indent="0" algn="l" rtl="0">
                        <a:spcBef>
                          <a:spcPts val="0"/>
                        </a:spcBef>
                        <a:spcAft>
                          <a:spcPts val="0"/>
                        </a:spcAft>
                        <a:buNone/>
                      </a:pPr>
                      <a:r>
                        <a:rPr lang="en"/>
                        <a:t>University Physics I</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University Physics II</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Modern Physics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Classical Mechanics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Applied Optics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a:t>Solid State</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a:t>Quantum Mechanics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en" b="1" dirty="0"/>
                        <a:t>Intro to Research</a:t>
                      </a:r>
                      <a:endParaRPr b="1" dirty="0"/>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Yes</a:t>
                      </a:r>
                      <a:endParaRPr b="1"/>
                    </a:p>
                  </a:txBody>
                  <a:tcPr marL="91425" marR="91425" marT="91425" marB="91425"/>
                </a:tc>
                <a:tc>
                  <a:txBody>
                    <a:bodyPr/>
                    <a:lstStyle/>
                    <a:p>
                      <a:pPr marL="0" lvl="0" indent="0" algn="ctr" rtl="0">
                        <a:spcBef>
                          <a:spcPts val="0"/>
                        </a:spcBef>
                        <a:spcAft>
                          <a:spcPts val="0"/>
                        </a:spcAft>
                        <a:buNone/>
                      </a:pPr>
                      <a:r>
                        <a:rPr lang="en" b="1"/>
                        <a:t>NA</a:t>
                      </a:r>
                      <a:endParaRPr b="1"/>
                    </a:p>
                  </a:txBody>
                  <a:tcPr marL="91425" marR="91425" marT="91425" marB="91425"/>
                </a:tc>
                <a:extLst>
                  <a:ext uri="{0D108BD9-81ED-4DB2-BD59-A6C34878D82A}">
                    <a16:rowId xmlns:a16="http://schemas.microsoft.com/office/drawing/2014/main" val="10008"/>
                  </a:ext>
                </a:extLst>
              </a:tr>
              <a:tr h="381000">
                <a:tc>
                  <a:txBody>
                    <a:bodyPr/>
                    <a:lstStyle/>
                    <a:p>
                      <a:pPr marL="0" lvl="0" indent="0" algn="l" rtl="0">
                        <a:spcBef>
                          <a:spcPts val="0"/>
                        </a:spcBef>
                        <a:spcAft>
                          <a:spcPts val="0"/>
                        </a:spcAft>
                        <a:buNone/>
                      </a:pPr>
                      <a:r>
                        <a:rPr lang="en" b="1" dirty="0"/>
                        <a:t>Advanced Lab</a:t>
                      </a:r>
                      <a:endParaRPr b="1" dirty="0"/>
                    </a:p>
                  </a:txBody>
                  <a:tcPr marL="91425" marR="91425" marT="91425" marB="91425"/>
                </a:tc>
                <a:tc>
                  <a:txBody>
                    <a:bodyPr/>
                    <a:lstStyle/>
                    <a:p>
                      <a:pPr marL="0" lvl="0" indent="0" algn="ctr" rtl="0">
                        <a:spcBef>
                          <a:spcPts val="0"/>
                        </a:spcBef>
                        <a:spcAft>
                          <a:spcPts val="0"/>
                        </a:spcAft>
                        <a:buNone/>
                      </a:pPr>
                      <a:r>
                        <a:rPr lang="en" b="1" dirty="0"/>
                        <a:t>Yes</a:t>
                      </a:r>
                      <a:endParaRPr b="1" dirty="0"/>
                    </a:p>
                  </a:txBody>
                  <a:tcPr marL="91425" marR="91425" marT="91425" marB="91425"/>
                </a:tc>
                <a:tc>
                  <a:txBody>
                    <a:bodyPr/>
                    <a:lstStyle/>
                    <a:p>
                      <a:pPr marL="0" lvl="0" indent="0" algn="ctr" rtl="0">
                        <a:spcBef>
                          <a:spcPts val="0"/>
                        </a:spcBef>
                        <a:spcAft>
                          <a:spcPts val="0"/>
                        </a:spcAft>
                        <a:buNone/>
                      </a:pPr>
                      <a:r>
                        <a:rPr lang="en" b="1" dirty="0"/>
                        <a:t>-</a:t>
                      </a:r>
                      <a:endParaRPr b="1" dirty="0"/>
                    </a:p>
                  </a:txBody>
                  <a:tcPr marL="91425" marR="91425" marT="91425" marB="91425"/>
                </a:tc>
                <a:tc>
                  <a:txBody>
                    <a:bodyPr/>
                    <a:lstStyle/>
                    <a:p>
                      <a:pPr marL="0" lvl="0" indent="0" algn="ctr" rtl="0">
                        <a:spcBef>
                          <a:spcPts val="0"/>
                        </a:spcBef>
                        <a:spcAft>
                          <a:spcPts val="0"/>
                        </a:spcAft>
                        <a:buNone/>
                      </a:pPr>
                      <a:r>
                        <a:rPr lang="en" b="1" dirty="0"/>
                        <a:t>Yes</a:t>
                      </a:r>
                      <a:endParaRPr b="1" dirty="0"/>
                    </a:p>
                  </a:txBody>
                  <a:tcPr marL="91425" marR="91425" marT="91425" marB="91425"/>
                </a:tc>
                <a:tc>
                  <a:txBody>
                    <a:bodyPr/>
                    <a:lstStyle/>
                    <a:p>
                      <a:pPr marL="0" lvl="0" indent="0" algn="ctr" rtl="0">
                        <a:spcBef>
                          <a:spcPts val="0"/>
                        </a:spcBef>
                        <a:spcAft>
                          <a:spcPts val="0"/>
                        </a:spcAft>
                        <a:buNone/>
                      </a:pPr>
                      <a:r>
                        <a:rPr lang="en" b="1" dirty="0"/>
                        <a:t>NA</a:t>
                      </a:r>
                      <a:endParaRPr b="1" dirty="0"/>
                    </a:p>
                  </a:txBody>
                  <a:tcPr marL="91425" marR="91425" marT="91425" marB="91425"/>
                </a:tc>
                <a:extLst>
                  <a:ext uri="{0D108BD9-81ED-4DB2-BD59-A6C34878D82A}">
                    <a16:rowId xmlns:a16="http://schemas.microsoft.com/office/drawing/2014/main" val="10009"/>
                  </a:ext>
                </a:extLst>
              </a:tr>
              <a:tr h="381000">
                <a:tc>
                  <a:txBody>
                    <a:bodyPr/>
                    <a:lstStyle/>
                    <a:p>
                      <a:pPr marL="0" lvl="0" indent="0" algn="l" rtl="0">
                        <a:spcBef>
                          <a:spcPts val="0"/>
                        </a:spcBef>
                        <a:spcAft>
                          <a:spcPts val="0"/>
                        </a:spcAft>
                        <a:buNone/>
                      </a:pPr>
                      <a:r>
                        <a:rPr lang="en"/>
                        <a:t>Computer Modeling for Game Designers (not part of major)</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extLst>
                  <a:ext uri="{0D108BD9-81ED-4DB2-BD59-A6C34878D82A}">
                    <a16:rowId xmlns:a16="http://schemas.microsoft.com/office/drawing/2014/main" val="10010"/>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348"/>
        <p:cNvGrpSpPr/>
        <p:nvPr/>
      </p:nvGrpSpPr>
      <p:grpSpPr>
        <a:xfrm>
          <a:off x="0" y="0"/>
          <a:ext cx="0" cy="0"/>
          <a:chOff x="0" y="0"/>
          <a:chExt cx="0" cy="0"/>
        </a:xfrm>
      </p:grpSpPr>
      <p:sp>
        <p:nvSpPr>
          <p:cNvPr id="349" name="Google Shape;349;p41"/>
          <p:cNvSpPr txBox="1">
            <a:spLocks noGrp="1"/>
          </p:cNvSpPr>
          <p:nvPr>
            <p:ph type="body" idx="1"/>
          </p:nvPr>
        </p:nvSpPr>
        <p:spPr>
          <a:xfrm>
            <a:off x="819150" y="564175"/>
            <a:ext cx="7505700" cy="387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graphicFrame>
        <p:nvGraphicFramePr>
          <p:cNvPr id="350" name="Google Shape;350;p41"/>
          <p:cNvGraphicFramePr/>
          <p:nvPr>
            <p:extLst>
              <p:ext uri="{D42A27DB-BD31-4B8C-83A1-F6EECF244321}">
                <p14:modId xmlns:p14="http://schemas.microsoft.com/office/powerpoint/2010/main" val="4235130508"/>
              </p:ext>
            </p:extLst>
          </p:nvPr>
        </p:nvGraphicFramePr>
        <p:xfrm>
          <a:off x="252725" y="164150"/>
          <a:ext cx="7938750" cy="2628445"/>
        </p:xfrm>
        <a:graphic>
          <a:graphicData uri="http://schemas.openxmlformats.org/drawingml/2006/table">
            <a:tbl>
              <a:tblPr>
                <a:noFill/>
                <a:tableStyleId>{3CA2BB10-D157-4420-BD84-934B6E7EF99B}</a:tableStyleId>
              </a:tblPr>
              <a:tblGrid>
                <a:gridCol w="1939450">
                  <a:extLst>
                    <a:ext uri="{9D8B030D-6E8A-4147-A177-3AD203B41FA5}">
                      <a16:colId xmlns:a16="http://schemas.microsoft.com/office/drawing/2014/main" val="20000"/>
                    </a:ext>
                  </a:extLst>
                </a:gridCol>
                <a:gridCol w="1236050">
                  <a:extLst>
                    <a:ext uri="{9D8B030D-6E8A-4147-A177-3AD203B41FA5}">
                      <a16:colId xmlns:a16="http://schemas.microsoft.com/office/drawing/2014/main" val="20001"/>
                    </a:ext>
                  </a:extLst>
                </a:gridCol>
                <a:gridCol w="1587750">
                  <a:extLst>
                    <a:ext uri="{9D8B030D-6E8A-4147-A177-3AD203B41FA5}">
                      <a16:colId xmlns:a16="http://schemas.microsoft.com/office/drawing/2014/main" val="20002"/>
                    </a:ext>
                  </a:extLst>
                </a:gridCol>
                <a:gridCol w="1587750">
                  <a:extLst>
                    <a:ext uri="{9D8B030D-6E8A-4147-A177-3AD203B41FA5}">
                      <a16:colId xmlns:a16="http://schemas.microsoft.com/office/drawing/2014/main" val="20003"/>
                    </a:ext>
                  </a:extLst>
                </a:gridCol>
                <a:gridCol w="1587750">
                  <a:extLst>
                    <a:ext uri="{9D8B030D-6E8A-4147-A177-3AD203B41FA5}">
                      <a16:colId xmlns:a16="http://schemas.microsoft.com/office/drawing/2014/main" val="20004"/>
                    </a:ext>
                  </a:extLst>
                </a:gridCol>
              </a:tblGrid>
              <a:tr h="403525">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b="1"/>
                        <a:t>In-Class</a:t>
                      </a:r>
                      <a:endParaRPr b="1"/>
                    </a:p>
                  </a:txBody>
                  <a:tcPr marL="91425" marR="91425" marT="91425" marB="91425"/>
                </a:tc>
                <a:tc>
                  <a:txBody>
                    <a:bodyPr/>
                    <a:lstStyle/>
                    <a:p>
                      <a:pPr marL="0" lvl="0" indent="0" algn="ctr" rtl="0">
                        <a:spcBef>
                          <a:spcPts val="0"/>
                        </a:spcBef>
                        <a:spcAft>
                          <a:spcPts val="0"/>
                        </a:spcAft>
                        <a:buNone/>
                      </a:pPr>
                      <a:r>
                        <a:rPr lang="en" b="1"/>
                        <a:t>Homework</a:t>
                      </a:r>
                      <a:endParaRPr b="1"/>
                    </a:p>
                  </a:txBody>
                  <a:tcPr marL="91425" marR="91425" marT="91425" marB="91425"/>
                </a:tc>
                <a:tc>
                  <a:txBody>
                    <a:bodyPr/>
                    <a:lstStyle/>
                    <a:p>
                      <a:pPr marL="0" lvl="0" indent="0" algn="ctr" rtl="0">
                        <a:spcBef>
                          <a:spcPts val="0"/>
                        </a:spcBef>
                        <a:spcAft>
                          <a:spcPts val="0"/>
                        </a:spcAft>
                        <a:buNone/>
                      </a:pPr>
                      <a:r>
                        <a:rPr lang="en" b="1"/>
                        <a:t>Projects</a:t>
                      </a:r>
                      <a:endParaRPr b="1"/>
                    </a:p>
                  </a:txBody>
                  <a:tcPr marL="91425" marR="91425" marT="91425" marB="91425"/>
                </a:tc>
                <a:tc>
                  <a:txBody>
                    <a:bodyPr/>
                    <a:lstStyle/>
                    <a:p>
                      <a:pPr marL="0" lvl="0" indent="0" algn="ctr" rtl="0">
                        <a:spcBef>
                          <a:spcPts val="0"/>
                        </a:spcBef>
                        <a:spcAft>
                          <a:spcPts val="0"/>
                        </a:spcAft>
                        <a:buNone/>
                      </a:pPr>
                      <a:r>
                        <a:rPr lang="en" b="1"/>
                        <a:t>Exams</a:t>
                      </a:r>
                      <a:endParaRPr b="1"/>
                    </a:p>
                  </a:txBody>
                  <a:tcPr marL="91425" marR="91425" marT="91425" marB="91425"/>
                </a:tc>
                <a:extLst>
                  <a:ext uri="{0D108BD9-81ED-4DB2-BD59-A6C34878D82A}">
                    <a16:rowId xmlns:a16="http://schemas.microsoft.com/office/drawing/2014/main" val="10000"/>
                  </a:ext>
                </a:extLst>
              </a:tr>
              <a:tr h="419075">
                <a:tc>
                  <a:txBody>
                    <a:bodyPr/>
                    <a:lstStyle/>
                    <a:p>
                      <a:pPr marL="0" lvl="0" indent="0" algn="l" rtl="0">
                        <a:spcBef>
                          <a:spcPts val="0"/>
                        </a:spcBef>
                        <a:spcAft>
                          <a:spcPts val="0"/>
                        </a:spcAft>
                        <a:buNone/>
                      </a:pPr>
                      <a:r>
                        <a:rPr lang="en" dirty="0"/>
                        <a:t>Quantum Revolution for Everyone</a:t>
                      </a:r>
                      <a:endParaRPr dirty="0"/>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dirty="0"/>
                        <a:t>NA</a:t>
                      </a:r>
                      <a:endParaRPr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dirty="0"/>
                        <a:t>Intro to Quantum Computing</a:t>
                      </a:r>
                      <a:endParaRPr dirty="0"/>
                    </a:p>
                  </a:txBody>
                  <a:tcPr marL="91425" marR="91425" marT="91425" marB="91425"/>
                </a:tc>
                <a:tc>
                  <a:txBody>
                    <a:bodyPr/>
                    <a:lstStyle/>
                    <a:p>
                      <a:pPr marL="0" lvl="0" indent="0" algn="ctr" rtl="0">
                        <a:spcBef>
                          <a:spcPts val="0"/>
                        </a:spcBef>
                        <a:spcAft>
                          <a:spcPts val="0"/>
                        </a:spcAft>
                        <a:buNone/>
                      </a:pPr>
                      <a:r>
                        <a:rPr lang="en" dirty="0"/>
                        <a:t>-</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tc>
                  <a:txBody>
                    <a:bodyPr/>
                    <a:lstStyle/>
                    <a:p>
                      <a:pPr marL="0" lvl="0" indent="0" algn="ctr" rtl="0">
                        <a:spcBef>
                          <a:spcPts val="0"/>
                        </a:spcBef>
                        <a:spcAft>
                          <a:spcPts val="0"/>
                        </a:spcAft>
                        <a:buNone/>
                      </a:pPr>
                      <a:r>
                        <a:rPr lang="en" dirty="0"/>
                        <a:t>Yes</a:t>
                      </a:r>
                      <a:endParaRPr dirty="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dirty="0"/>
                        <a:t>Intro to Quantum Information </a:t>
                      </a:r>
                      <a:endParaRPr dirty="0"/>
                    </a:p>
                  </a:txBody>
                  <a:tcPr marL="91425" marR="91425" marT="91425" marB="91425"/>
                </a:tc>
                <a:tc>
                  <a:txBody>
                    <a:bodyPr/>
                    <a:lstStyle/>
                    <a:p>
                      <a:pPr marL="0" lvl="0" indent="0" algn="ctr" rtl="0">
                        <a:spcBef>
                          <a:spcPts val="0"/>
                        </a:spcBef>
                        <a:spcAft>
                          <a:spcPts val="0"/>
                        </a:spcAft>
                        <a:buNone/>
                      </a:pPr>
                      <a:r>
                        <a:rPr lang="en-US" dirty="0"/>
                        <a:t>TBD</a:t>
                      </a: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extLst>
                  <a:ext uri="{0D108BD9-81ED-4DB2-BD59-A6C34878D82A}">
                    <a16:rowId xmlns:a16="http://schemas.microsoft.com/office/drawing/2014/main" val="1755884783"/>
                  </a:ext>
                </a:extLst>
              </a:tr>
              <a:tr h="381000">
                <a:tc>
                  <a:txBody>
                    <a:bodyPr/>
                    <a:lstStyle/>
                    <a:p>
                      <a:pPr marL="0" lvl="0" indent="0" algn="l" rtl="0">
                        <a:spcBef>
                          <a:spcPts val="0"/>
                        </a:spcBef>
                        <a:spcAft>
                          <a:spcPts val="0"/>
                        </a:spcAft>
                        <a:buNone/>
                      </a:pPr>
                      <a:r>
                        <a:rPr lang="en-US" dirty="0"/>
                        <a:t>Quantum Algorithms</a:t>
                      </a:r>
                      <a:endParaRPr dirty="0"/>
                    </a:p>
                  </a:txBody>
                  <a:tcPr marL="91425" marR="91425" marT="91425" marB="91425"/>
                </a:tc>
                <a:tc>
                  <a:txBody>
                    <a:bodyPr/>
                    <a:lstStyle/>
                    <a:p>
                      <a:pPr marL="0" lvl="0" indent="0" algn="ctr" rtl="0">
                        <a:spcBef>
                          <a:spcPts val="0"/>
                        </a:spcBef>
                        <a:spcAft>
                          <a:spcPts val="0"/>
                        </a:spcAft>
                        <a:buNone/>
                      </a:pPr>
                      <a:r>
                        <a:rPr lang="en-US" dirty="0"/>
                        <a:t>TBD</a:t>
                      </a: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endParaRPr dirty="0"/>
                    </a:p>
                  </a:txBody>
                  <a:tcPr marL="91425" marR="91425" marT="91425" marB="91425"/>
                </a:tc>
                <a:extLst>
                  <a:ext uri="{0D108BD9-81ED-4DB2-BD59-A6C34878D82A}">
                    <a16:rowId xmlns:a16="http://schemas.microsoft.com/office/drawing/2014/main" val="4166308729"/>
                  </a:ext>
                </a:extLst>
              </a:tr>
            </a:tbl>
          </a:graphicData>
        </a:graphic>
      </p:graphicFrame>
    </p:spTree>
    <p:extLst>
      <p:ext uri="{BB962C8B-B14F-4D97-AF65-F5344CB8AC3E}">
        <p14:creationId xmlns:p14="http://schemas.microsoft.com/office/powerpoint/2010/main" val="4222739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354"/>
        <p:cNvGrpSpPr/>
        <p:nvPr/>
      </p:nvGrpSpPr>
      <p:grpSpPr>
        <a:xfrm>
          <a:off x="0" y="0"/>
          <a:ext cx="0" cy="0"/>
          <a:chOff x="0" y="0"/>
          <a:chExt cx="0" cy="0"/>
        </a:xfrm>
      </p:grpSpPr>
      <p:sp>
        <p:nvSpPr>
          <p:cNvPr id="355" name="Google Shape;355;p4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University Physics II</a:t>
            </a:r>
            <a:endParaRPr/>
          </a:p>
        </p:txBody>
      </p:sp>
      <p:sp>
        <p:nvSpPr>
          <p:cNvPr id="356" name="Google Shape;356;p4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Sample curriculum:</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u="sng">
                <a:solidFill>
                  <a:schemeClr val="hlink"/>
                </a:solidFill>
                <a:latin typeface="Cambria"/>
                <a:ea typeface="Cambria"/>
                <a:cs typeface="Cambria"/>
                <a:sym typeface="Cambria"/>
                <a:hlinkClick r:id="rId3"/>
              </a:rPr>
              <a:t>Course on trinket.io</a:t>
            </a:r>
            <a:endParaRPr sz="1800">
              <a:solidFill>
                <a:srgbClr val="3B3838"/>
              </a:solidFill>
              <a:latin typeface="Cambria"/>
              <a:ea typeface="Cambria"/>
              <a:cs typeface="Cambria"/>
              <a:sym typeface="Cambria"/>
            </a:endParaRPr>
          </a:p>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VPython in the browser</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Live-coding solutions to problems in lecture</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Used during lab/discussion</a:t>
            </a:r>
            <a:endParaRPr sz="1800">
              <a:solidFill>
                <a:srgbClr val="3B3838"/>
              </a:solidFill>
              <a:latin typeface="Cambria"/>
              <a:ea typeface="Cambria"/>
              <a:cs typeface="Cambria"/>
              <a:sym typeface="Cambria"/>
            </a:endParaRPr>
          </a:p>
          <a:p>
            <a:pPr marL="1371600" lvl="2"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Turn in answers to questions w/ screenshots</a:t>
            </a:r>
            <a:endParaRPr sz="1800">
              <a:solidFill>
                <a:srgbClr val="3B3838"/>
              </a:solidFill>
              <a:latin typeface="Cambria"/>
              <a:ea typeface="Cambria"/>
              <a:cs typeface="Cambria"/>
              <a:sym typeface="Cambria"/>
            </a:endParaRPr>
          </a:p>
          <a:p>
            <a:pPr marL="457200" lvl="0"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Quizzes and exams</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Questions on </a:t>
            </a:r>
            <a:r>
              <a:rPr lang="en" sz="1800" i="1">
                <a:solidFill>
                  <a:srgbClr val="3B3838"/>
                </a:solidFill>
                <a:latin typeface="Cambria"/>
                <a:ea typeface="Cambria"/>
                <a:cs typeface="Cambria"/>
                <a:sym typeface="Cambria"/>
              </a:rPr>
              <a:t>interpreting</a:t>
            </a:r>
            <a:r>
              <a:rPr lang="en" sz="1800">
                <a:solidFill>
                  <a:srgbClr val="3B3838"/>
                </a:solidFill>
                <a:latin typeface="Cambria"/>
                <a:ea typeface="Cambria"/>
                <a:cs typeface="Cambria"/>
                <a:sym typeface="Cambria"/>
              </a:rPr>
              <a:t> model results</a:t>
            </a:r>
            <a:endParaRPr sz="1800">
              <a:solidFill>
                <a:srgbClr val="3B3838"/>
              </a:solidFill>
              <a:latin typeface="Cambria"/>
              <a:ea typeface="Cambria"/>
              <a:cs typeface="Cambria"/>
              <a:sym typeface="Cambria"/>
            </a:endParaRPr>
          </a:p>
          <a:p>
            <a:pPr marL="914400" lvl="1" indent="-334327" algn="l" rtl="0">
              <a:spcBef>
                <a:spcPts val="0"/>
              </a:spcBef>
              <a:spcAft>
                <a:spcPts val="0"/>
              </a:spcAft>
              <a:buClr>
                <a:srgbClr val="3B3838"/>
              </a:buClr>
              <a:buSzPct val="100000"/>
              <a:buFont typeface="Cambria"/>
              <a:buChar char="○"/>
            </a:pPr>
            <a:r>
              <a:rPr lang="en" sz="1800">
                <a:solidFill>
                  <a:srgbClr val="3B3838"/>
                </a:solidFill>
                <a:latin typeface="Cambria"/>
                <a:ea typeface="Cambria"/>
                <a:cs typeface="Cambria"/>
                <a:sym typeface="Cambria"/>
              </a:rPr>
              <a:t>Used as calculator on quizzes and exam</a:t>
            </a:r>
            <a:endParaRPr sz="1800">
              <a:solidFill>
                <a:srgbClr val="3B3838"/>
              </a:solidFill>
              <a:latin typeface="Cambria"/>
              <a:ea typeface="Cambria"/>
              <a:cs typeface="Cambria"/>
              <a:sym typeface="Cambr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49FDD-2008-A93F-5BD7-68A080CFAC2C}"/>
              </a:ext>
            </a:extLst>
          </p:cNvPr>
          <p:cNvSpPr>
            <a:spLocks noGrp="1"/>
          </p:cNvSpPr>
          <p:nvPr>
            <p:ph type="title"/>
          </p:nvPr>
        </p:nvSpPr>
        <p:spPr/>
        <p:txBody>
          <a:bodyPr/>
          <a:lstStyle/>
          <a:p>
            <a:r>
              <a:rPr lang="en-US" dirty="0"/>
              <a:t>Upper-Level Courses</a:t>
            </a:r>
          </a:p>
        </p:txBody>
      </p:sp>
      <p:sp>
        <p:nvSpPr>
          <p:cNvPr id="3" name="Text Placeholder 2">
            <a:extLst>
              <a:ext uri="{FF2B5EF4-FFF2-40B4-BE49-F238E27FC236}">
                <a16:creationId xmlns:a16="http://schemas.microsoft.com/office/drawing/2014/main" id="{70945297-A105-5B75-6030-5604930B7DDB}"/>
              </a:ext>
            </a:extLst>
          </p:cNvPr>
          <p:cNvSpPr>
            <a:spLocks noGrp="1"/>
          </p:cNvSpPr>
          <p:nvPr>
            <p:ph type="body" idx="1"/>
          </p:nvPr>
        </p:nvSpPr>
        <p:spPr/>
        <p:txBody>
          <a:bodyPr>
            <a:normAutofit/>
          </a:bodyPr>
          <a:lstStyle/>
          <a:p>
            <a:r>
              <a:rPr lang="en-US" sz="1800" dirty="0"/>
              <a:t>Integration more haphazard – instructor dependent</a:t>
            </a:r>
          </a:p>
          <a:p>
            <a:pPr lvl="1"/>
            <a:r>
              <a:rPr lang="en-US" sz="1600" dirty="0"/>
              <a:t>Next steps are to go through EP3 guide with colleagues</a:t>
            </a:r>
          </a:p>
          <a:p>
            <a:r>
              <a:rPr lang="en-US" sz="1800" dirty="0" err="1"/>
              <a:t>Jupyter</a:t>
            </a:r>
            <a:r>
              <a:rPr lang="en-US" sz="1800" dirty="0"/>
              <a:t> Notebooks</a:t>
            </a:r>
          </a:p>
          <a:p>
            <a:r>
              <a:rPr lang="en-US" sz="1800" dirty="0"/>
              <a:t>Lab courses focus on data analysis, creating computer models</a:t>
            </a:r>
          </a:p>
          <a:p>
            <a:endParaRPr lang="en-US" sz="1800" dirty="0"/>
          </a:p>
        </p:txBody>
      </p:sp>
    </p:spTree>
    <p:extLst>
      <p:ext uri="{BB962C8B-B14F-4D97-AF65-F5344CB8AC3E}">
        <p14:creationId xmlns:p14="http://schemas.microsoft.com/office/powerpoint/2010/main" val="4213256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6CF15-F39B-D3AF-45D2-69D792AB64F7}"/>
              </a:ext>
            </a:extLst>
          </p:cNvPr>
          <p:cNvSpPr>
            <a:spLocks noGrp="1"/>
          </p:cNvSpPr>
          <p:nvPr>
            <p:ph type="title"/>
          </p:nvPr>
        </p:nvSpPr>
        <p:spPr/>
        <p:txBody>
          <a:bodyPr/>
          <a:lstStyle/>
          <a:p>
            <a:r>
              <a:rPr lang="en-US" dirty="0"/>
              <a:t>Intro to Research/Advanced Lab</a:t>
            </a:r>
          </a:p>
        </p:txBody>
      </p:sp>
      <p:sp>
        <p:nvSpPr>
          <p:cNvPr id="3" name="Text Placeholder 2">
            <a:extLst>
              <a:ext uri="{FF2B5EF4-FFF2-40B4-BE49-F238E27FC236}">
                <a16:creationId xmlns:a16="http://schemas.microsoft.com/office/drawing/2014/main" id="{0F9DE723-90CF-07D2-BF5A-62EB282B3669}"/>
              </a:ext>
            </a:extLst>
          </p:cNvPr>
          <p:cNvSpPr>
            <a:spLocks noGrp="1"/>
          </p:cNvSpPr>
          <p:nvPr>
            <p:ph type="body" idx="1"/>
          </p:nvPr>
        </p:nvSpPr>
        <p:spPr/>
        <p:txBody>
          <a:bodyPr>
            <a:normAutofit lnSpcReduction="10000"/>
          </a:bodyPr>
          <a:lstStyle/>
          <a:p>
            <a:r>
              <a:rPr lang="en-US" sz="1600" dirty="0"/>
              <a:t>Introduction to Physics Research (PHYS-139) is freshman level research course with no </a:t>
            </a:r>
            <a:r>
              <a:rPr lang="en-US" sz="1600" dirty="0" err="1"/>
              <a:t>prereq</a:t>
            </a:r>
            <a:endParaRPr lang="en-US" sz="1600" dirty="0"/>
          </a:p>
          <a:p>
            <a:r>
              <a:rPr lang="en-US" sz="1600" dirty="0"/>
              <a:t>Advanced Physics Lab (PHYS-439) is upper-level advanced lab course</a:t>
            </a:r>
          </a:p>
          <a:p>
            <a:r>
              <a:rPr lang="en-US" sz="1600" dirty="0"/>
              <a:t>Both courses share two 3-hour labs each week</a:t>
            </a:r>
          </a:p>
          <a:p>
            <a:pPr lvl="1"/>
            <a:r>
              <a:rPr lang="en-US" sz="1400" dirty="0"/>
              <a:t>Intro students work in group with one advanced student as team leader</a:t>
            </a:r>
          </a:p>
          <a:p>
            <a:pPr lvl="1"/>
            <a:r>
              <a:rPr lang="en-US" sz="1400" dirty="0"/>
              <a:t>Each group works on a single project for entire semester</a:t>
            </a:r>
          </a:p>
          <a:p>
            <a:r>
              <a:rPr lang="en-US" sz="1600" dirty="0"/>
              <a:t>Focus is on experimental design, data analysis, communication, working in groups/leadership</a:t>
            </a:r>
          </a:p>
          <a:p>
            <a:r>
              <a:rPr lang="en-US" sz="1600" dirty="0"/>
              <a:t>Computational focus on data collection/analysis</a:t>
            </a:r>
          </a:p>
          <a:p>
            <a:pPr marL="146050" indent="0">
              <a:buNone/>
            </a:pPr>
            <a:endParaRPr lang="en-US" sz="1600" dirty="0"/>
          </a:p>
        </p:txBody>
      </p:sp>
    </p:spTree>
    <p:extLst>
      <p:ext uri="{BB962C8B-B14F-4D97-AF65-F5344CB8AC3E}">
        <p14:creationId xmlns:p14="http://schemas.microsoft.com/office/powerpoint/2010/main" val="3351899224"/>
      </p:ext>
    </p:extLst>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14617</TotalTime>
  <Words>2312</Words>
  <Application>Microsoft Macintosh PowerPoint</Application>
  <PresentationFormat>On-screen Show (16:9)</PresentationFormat>
  <Paragraphs>350</Paragraphs>
  <Slides>32</Slides>
  <Notes>15</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Cambria</vt:lpstr>
      <vt:lpstr>Open Sans</vt:lpstr>
      <vt:lpstr>Nunito</vt:lpstr>
      <vt:lpstr>Calibri</vt:lpstr>
      <vt:lpstr>Shift</vt:lpstr>
      <vt:lpstr>Combining Theory, Experiment, and Computation in Undergraduate Lab Courses </vt:lpstr>
      <vt:lpstr>Curricular Changes: Preparing Our Students</vt:lpstr>
      <vt:lpstr>Integrating Computational and Experimental Physics</vt:lpstr>
      <vt:lpstr>What does an integrated computational curriculum look like? Computational Modeling at UW-Stout</vt:lpstr>
      <vt:lpstr>PowerPoint Presentation</vt:lpstr>
      <vt:lpstr>PowerPoint Presentation</vt:lpstr>
      <vt:lpstr>University Physics II</vt:lpstr>
      <vt:lpstr>Upper-Level Courses</vt:lpstr>
      <vt:lpstr>Intro to Research/Advanced Lab</vt:lpstr>
      <vt:lpstr>ICEP in Lab</vt:lpstr>
      <vt:lpstr>Saturated absorption spectroscopy of Rb</vt:lpstr>
      <vt:lpstr>Computer Modeling of Saturated Absorption Signal</vt:lpstr>
      <vt:lpstr>Computer Modeling of Saturated Absorption Signal</vt:lpstr>
      <vt:lpstr>PowerPoint Presentation</vt:lpstr>
      <vt:lpstr>PowerPoint Presentation</vt:lpstr>
      <vt:lpstr>PowerPoint Presentation</vt:lpstr>
      <vt:lpstr>PowerPoint Presentation</vt:lpstr>
      <vt:lpstr>PowerPoint Presentation</vt:lpstr>
      <vt:lpstr>Mechanical Chaotic Oscillator</vt:lpstr>
      <vt:lpstr>Hurdles you might encounter</vt:lpstr>
      <vt:lpstr>Hurdles I encountered</vt:lpstr>
      <vt:lpstr>“Ease” of Change</vt:lpstr>
      <vt:lpstr>Future integrations</vt:lpstr>
      <vt:lpstr>Integrating Theoretical, Computational, and Experimental Physics</vt:lpstr>
      <vt:lpstr>My ITCEP Agenda</vt:lpstr>
      <vt:lpstr>Creating Resources</vt:lpstr>
      <vt:lpstr>Classical Mechanics (Fall 2024)</vt:lpstr>
      <vt:lpstr>Quantum Mechanics (Spring 2025)</vt:lpstr>
      <vt:lpstr>A Call to the Community!</vt:lpstr>
      <vt:lpstr>PICUP SLICE and DICE</vt:lpstr>
      <vt:lpstr>Thank You!</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Modeling and the Upper Level Physics Curriculum</dc:title>
  <cp:lastModifiedBy>Zimmerman, Todd</cp:lastModifiedBy>
  <cp:revision>13</cp:revision>
  <dcterms:modified xsi:type="dcterms:W3CDTF">2024-07-08T11:52:09Z</dcterms:modified>
</cp:coreProperties>
</file>